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3" r:id="rId6"/>
  </p:sldMasterIdLst>
  <p:notesMasterIdLst>
    <p:notesMasterId r:id="rId13"/>
  </p:notesMasterIdLst>
  <p:sldIdLst>
    <p:sldId id="272" r:id="rId7"/>
    <p:sldId id="4741" r:id="rId8"/>
    <p:sldId id="4739" r:id="rId9"/>
    <p:sldId id="4742" r:id="rId10"/>
    <p:sldId id="359" r:id="rId11"/>
    <p:sldId id="38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E6BC531-BC0B-59EF-F413-E596465A0F2F}" name="GILSENAN, Niall (ROYAL FREE LONDON NHS FOUNDATION TRUST)" initials="GN(FLNFT" userId="S::niall.gilsenan@nhs.net::8f02da71-40dd-461b-bcb9-aa9b4144a13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068A"/>
    <a:srgbClr val="FF00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52DD7B-F98C-4BA0-BB20-5A99DD44BDE1}" v="198" dt="2023-04-12T11:36:50.435"/>
  </p1510:revLst>
</p1510:revInfo>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son Kira" userId="S::alison.kira@royalfreecharity.org::05ef7f4e-f88a-483c-b191-b111b8524545" providerId="AD" clId="Web-{6B06853B-C8C0-20B8-AC21-9E66C8CF43F2}"/>
    <pc:docChg chg="modSld">
      <pc:chgData name="Alison Kira" userId="S::alison.kira@royalfreecharity.org::05ef7f4e-f88a-483c-b191-b111b8524545" providerId="AD" clId="Web-{6B06853B-C8C0-20B8-AC21-9E66C8CF43F2}" dt="2023-04-11T09:26:30.060" v="10" actId="1076"/>
      <pc:docMkLst>
        <pc:docMk/>
      </pc:docMkLst>
      <pc:sldChg chg="modSp">
        <pc:chgData name="Alison Kira" userId="S::alison.kira@royalfreecharity.org::05ef7f4e-f88a-483c-b191-b111b8524545" providerId="AD" clId="Web-{6B06853B-C8C0-20B8-AC21-9E66C8CF43F2}" dt="2023-04-11T09:26:30.060" v="10" actId="1076"/>
        <pc:sldMkLst>
          <pc:docMk/>
          <pc:sldMk cId="3005615605" sldId="4741"/>
        </pc:sldMkLst>
        <pc:spChg chg="mod">
          <ac:chgData name="Alison Kira" userId="S::alison.kira@royalfreecharity.org::05ef7f4e-f88a-483c-b191-b111b8524545" providerId="AD" clId="Web-{6B06853B-C8C0-20B8-AC21-9E66C8CF43F2}" dt="2023-04-11T09:26:30.060" v="10" actId="1076"/>
          <ac:spMkLst>
            <pc:docMk/>
            <pc:sldMk cId="3005615605" sldId="4741"/>
            <ac:spMk id="3" creationId="{01405F55-F7CA-DCFB-A2D3-E47DB7F9AA10}"/>
          </ac:spMkLst>
        </pc:spChg>
      </pc:sldChg>
    </pc:docChg>
  </pc:docChgLst>
  <pc:docChgLst>
    <pc:chgData name="Jon Spiers" userId="S::jon.spiers@royalfreecharity.org::1aa8e606-3165-47ac-9a5a-a0f1494617e6" providerId="AD" clId="Web-{7B13E60C-54C5-E4A4-2433-108F7EEEB209}"/>
    <pc:docChg chg="modSld">
      <pc:chgData name="Jon Spiers" userId="S::jon.spiers@royalfreecharity.org::1aa8e606-3165-47ac-9a5a-a0f1494617e6" providerId="AD" clId="Web-{7B13E60C-54C5-E4A4-2433-108F7EEEB209}" dt="2023-03-28T12:35:50.496" v="20" actId="20577"/>
      <pc:docMkLst>
        <pc:docMk/>
      </pc:docMkLst>
      <pc:sldChg chg="modSp">
        <pc:chgData name="Jon Spiers" userId="S::jon.spiers@royalfreecharity.org::1aa8e606-3165-47ac-9a5a-a0f1494617e6" providerId="AD" clId="Web-{7B13E60C-54C5-E4A4-2433-108F7EEEB209}" dt="2023-03-28T12:35:21.025" v="8" actId="20577"/>
        <pc:sldMkLst>
          <pc:docMk/>
          <pc:sldMk cId="863688403" sldId="4737"/>
        </pc:sldMkLst>
        <pc:spChg chg="mod">
          <ac:chgData name="Jon Spiers" userId="S::jon.spiers@royalfreecharity.org::1aa8e606-3165-47ac-9a5a-a0f1494617e6" providerId="AD" clId="Web-{7B13E60C-54C5-E4A4-2433-108F7EEEB209}" dt="2023-03-28T12:35:21.025" v="8" actId="20577"/>
          <ac:spMkLst>
            <pc:docMk/>
            <pc:sldMk cId="863688403" sldId="4737"/>
            <ac:spMk id="2" creationId="{18EAAA71-C85E-5D85-3DC3-D320C766C0E0}"/>
          </ac:spMkLst>
        </pc:spChg>
      </pc:sldChg>
      <pc:sldChg chg="modSp">
        <pc:chgData name="Jon Spiers" userId="S::jon.spiers@royalfreecharity.org::1aa8e606-3165-47ac-9a5a-a0f1494617e6" providerId="AD" clId="Web-{7B13E60C-54C5-E4A4-2433-108F7EEEB209}" dt="2023-03-28T12:35:50.496" v="20" actId="20577"/>
        <pc:sldMkLst>
          <pc:docMk/>
          <pc:sldMk cId="3005615605" sldId="4741"/>
        </pc:sldMkLst>
        <pc:spChg chg="mod">
          <ac:chgData name="Jon Spiers" userId="S::jon.spiers@royalfreecharity.org::1aa8e606-3165-47ac-9a5a-a0f1494617e6" providerId="AD" clId="Web-{7B13E60C-54C5-E4A4-2433-108F7EEEB209}" dt="2023-03-28T12:35:50.496" v="20" actId="20577"/>
          <ac:spMkLst>
            <pc:docMk/>
            <pc:sldMk cId="3005615605" sldId="4741"/>
            <ac:spMk id="3" creationId="{01405F55-F7CA-DCFB-A2D3-E47DB7F9AA10}"/>
          </ac:spMkLst>
        </pc:spChg>
      </pc:sldChg>
    </pc:docChg>
  </pc:docChgLst>
  <pc:docChgLst>
    <pc:chgData name="Alison Kira" userId="S::alison.kira@royalfreecharity.org::05ef7f4e-f88a-483c-b191-b111b8524545" providerId="AD" clId="Web-{0EE07E39-4DC8-C997-94B0-0D4BE2E9FD0A}"/>
    <pc:docChg chg="modSld">
      <pc:chgData name="Alison Kira" userId="S::alison.kira@royalfreecharity.org::05ef7f4e-f88a-483c-b191-b111b8524545" providerId="AD" clId="Web-{0EE07E39-4DC8-C997-94B0-0D4BE2E9FD0A}" dt="2023-03-27T14:32:22.779" v="18" actId="20577"/>
      <pc:docMkLst>
        <pc:docMk/>
      </pc:docMkLst>
      <pc:sldChg chg="modSp">
        <pc:chgData name="Alison Kira" userId="S::alison.kira@royalfreecharity.org::05ef7f4e-f88a-483c-b191-b111b8524545" providerId="AD" clId="Web-{0EE07E39-4DC8-C997-94B0-0D4BE2E9FD0A}" dt="2023-03-27T14:32:22.779" v="18" actId="20577"/>
        <pc:sldMkLst>
          <pc:docMk/>
          <pc:sldMk cId="863688403" sldId="4737"/>
        </pc:sldMkLst>
        <pc:spChg chg="mod">
          <ac:chgData name="Alison Kira" userId="S::alison.kira@royalfreecharity.org::05ef7f4e-f88a-483c-b191-b111b8524545" providerId="AD" clId="Web-{0EE07E39-4DC8-C997-94B0-0D4BE2E9FD0A}" dt="2023-03-27T14:32:22.779" v="18" actId="20577"/>
          <ac:spMkLst>
            <pc:docMk/>
            <pc:sldMk cId="863688403" sldId="4737"/>
            <ac:spMk id="3" creationId="{AC1E5981-BE55-1BC6-E61F-477999ABA7EC}"/>
          </ac:spMkLst>
        </pc:spChg>
      </pc:sldChg>
    </pc:docChg>
  </pc:docChgLst>
  <pc:docChgLst>
    <pc:chgData name="Kate Lambert" userId="bd3e5707-6a6c-4505-9ce5-dcee1c451bc4" providerId="ADAL" clId="{3352DD7B-F98C-4BA0-BB20-5A99DD44BDE1}"/>
    <pc:docChg chg="undo custSel addSld delSld modSld">
      <pc:chgData name="Kate Lambert" userId="bd3e5707-6a6c-4505-9ce5-dcee1c451bc4" providerId="ADAL" clId="{3352DD7B-F98C-4BA0-BB20-5A99DD44BDE1}" dt="2023-04-12T11:36:50.436" v="464" actId="120"/>
      <pc:docMkLst>
        <pc:docMk/>
      </pc:docMkLst>
      <pc:sldChg chg="modSp mod">
        <pc:chgData name="Kate Lambert" userId="bd3e5707-6a6c-4505-9ce5-dcee1c451bc4" providerId="ADAL" clId="{3352DD7B-F98C-4BA0-BB20-5A99DD44BDE1}" dt="2023-04-12T11:36:50.436" v="464" actId="120"/>
        <pc:sldMkLst>
          <pc:docMk/>
          <pc:sldMk cId="0" sldId="359"/>
        </pc:sldMkLst>
        <pc:spChg chg="mod">
          <ac:chgData name="Kate Lambert" userId="bd3e5707-6a6c-4505-9ce5-dcee1c451bc4" providerId="ADAL" clId="{3352DD7B-F98C-4BA0-BB20-5A99DD44BDE1}" dt="2023-04-12T11:36:41.360" v="463" actId="20577"/>
          <ac:spMkLst>
            <pc:docMk/>
            <pc:sldMk cId="0" sldId="359"/>
            <ac:spMk id="3" creationId="{CB9EA586-2A91-B4BC-DE6C-27FA931C9157}"/>
          </ac:spMkLst>
        </pc:spChg>
        <pc:graphicFrameChg chg="modGraphic">
          <ac:chgData name="Kate Lambert" userId="bd3e5707-6a6c-4505-9ce5-dcee1c451bc4" providerId="ADAL" clId="{3352DD7B-F98C-4BA0-BB20-5A99DD44BDE1}" dt="2023-04-12T11:36:50.436" v="464" actId="120"/>
          <ac:graphicFrameMkLst>
            <pc:docMk/>
            <pc:sldMk cId="0" sldId="359"/>
            <ac:graphicFrameMk id="4" creationId="{00000000-0000-0000-0000-000000000000}"/>
          </ac:graphicFrameMkLst>
        </pc:graphicFrameChg>
      </pc:sldChg>
      <pc:sldChg chg="del">
        <pc:chgData name="Kate Lambert" userId="bd3e5707-6a6c-4505-9ce5-dcee1c451bc4" providerId="ADAL" clId="{3352DD7B-F98C-4BA0-BB20-5A99DD44BDE1}" dt="2023-04-04T12:18:29.101" v="330" actId="2696"/>
        <pc:sldMkLst>
          <pc:docMk/>
          <pc:sldMk cId="1634190178" sldId="4724"/>
        </pc:sldMkLst>
      </pc:sldChg>
      <pc:sldChg chg="del">
        <pc:chgData name="Kate Lambert" userId="bd3e5707-6a6c-4505-9ce5-dcee1c451bc4" providerId="ADAL" clId="{3352DD7B-F98C-4BA0-BB20-5A99DD44BDE1}" dt="2023-03-24T17:39:18.129" v="28" actId="2696"/>
        <pc:sldMkLst>
          <pc:docMk/>
          <pc:sldMk cId="3525811444" sldId="4730"/>
        </pc:sldMkLst>
      </pc:sldChg>
      <pc:sldChg chg="del">
        <pc:chgData name="Kate Lambert" userId="bd3e5707-6a6c-4505-9ce5-dcee1c451bc4" providerId="ADAL" clId="{3352DD7B-F98C-4BA0-BB20-5A99DD44BDE1}" dt="2023-04-04T12:18:07.988" v="329" actId="2696"/>
        <pc:sldMkLst>
          <pc:docMk/>
          <pc:sldMk cId="1710963954" sldId="4731"/>
        </pc:sldMkLst>
      </pc:sldChg>
      <pc:sldChg chg="modSp del mod delCm modCm">
        <pc:chgData name="Kate Lambert" userId="bd3e5707-6a6c-4505-9ce5-dcee1c451bc4" providerId="ADAL" clId="{3352DD7B-F98C-4BA0-BB20-5A99DD44BDE1}" dt="2023-04-04T09:12:56.216" v="328" actId="2696"/>
        <pc:sldMkLst>
          <pc:docMk/>
          <pc:sldMk cId="863688403" sldId="4737"/>
        </pc:sldMkLst>
        <pc:spChg chg="mod">
          <ac:chgData name="Kate Lambert" userId="bd3e5707-6a6c-4505-9ce5-dcee1c451bc4" providerId="ADAL" clId="{3352DD7B-F98C-4BA0-BB20-5A99DD44BDE1}" dt="2023-03-24T18:04:42.046" v="207" actId="255"/>
          <ac:spMkLst>
            <pc:docMk/>
            <pc:sldMk cId="863688403" sldId="4737"/>
            <ac:spMk id="2" creationId="{18EAAA71-C85E-5D85-3DC3-D320C766C0E0}"/>
          </ac:spMkLst>
        </pc:spChg>
        <pc:spChg chg="mod">
          <ac:chgData name="Kate Lambert" userId="bd3e5707-6a6c-4505-9ce5-dcee1c451bc4" providerId="ADAL" clId="{3352DD7B-F98C-4BA0-BB20-5A99DD44BDE1}" dt="2023-03-24T18:13:13.214" v="323" actId="1036"/>
          <ac:spMkLst>
            <pc:docMk/>
            <pc:sldMk cId="863688403" sldId="4737"/>
            <ac:spMk id="3" creationId="{AC1E5981-BE55-1BC6-E61F-477999ABA7EC}"/>
          </ac:spMkLst>
        </pc:spChg>
      </pc:sldChg>
      <pc:sldChg chg="modSp del mod">
        <pc:chgData name="Kate Lambert" userId="bd3e5707-6a6c-4505-9ce5-dcee1c451bc4" providerId="ADAL" clId="{3352DD7B-F98C-4BA0-BB20-5A99DD44BDE1}" dt="2023-03-24T18:08:58.196" v="315" actId="2696"/>
        <pc:sldMkLst>
          <pc:docMk/>
          <pc:sldMk cId="347324122" sldId="4738"/>
        </pc:sldMkLst>
        <pc:spChg chg="mod">
          <ac:chgData name="Kate Lambert" userId="bd3e5707-6a6c-4505-9ce5-dcee1c451bc4" providerId="ADAL" clId="{3352DD7B-F98C-4BA0-BB20-5A99DD44BDE1}" dt="2023-03-24T17:44:52.512" v="90" actId="20577"/>
          <ac:spMkLst>
            <pc:docMk/>
            <pc:sldMk cId="347324122" sldId="4738"/>
            <ac:spMk id="2" creationId="{057F61F7-1DA7-AF66-6249-2A78FD74599D}"/>
          </ac:spMkLst>
        </pc:spChg>
        <pc:spChg chg="mod">
          <ac:chgData name="Kate Lambert" userId="bd3e5707-6a6c-4505-9ce5-dcee1c451bc4" providerId="ADAL" clId="{3352DD7B-F98C-4BA0-BB20-5A99DD44BDE1}" dt="2023-03-24T18:07:39.879" v="219" actId="21"/>
          <ac:spMkLst>
            <pc:docMk/>
            <pc:sldMk cId="347324122" sldId="4738"/>
            <ac:spMk id="3" creationId="{39D5C7B4-5967-657B-99C5-E389CCE63F69}"/>
          </ac:spMkLst>
        </pc:spChg>
      </pc:sldChg>
      <pc:sldChg chg="addSp delSp modSp mod">
        <pc:chgData name="Kate Lambert" userId="bd3e5707-6a6c-4505-9ce5-dcee1c451bc4" providerId="ADAL" clId="{3352DD7B-F98C-4BA0-BB20-5A99DD44BDE1}" dt="2023-04-12T11:33:22.395" v="442" actId="21"/>
        <pc:sldMkLst>
          <pc:docMk/>
          <pc:sldMk cId="1868952086" sldId="4739"/>
        </pc:sldMkLst>
        <pc:spChg chg="add mod">
          <ac:chgData name="Kate Lambert" userId="bd3e5707-6a6c-4505-9ce5-dcee1c451bc4" providerId="ADAL" clId="{3352DD7B-F98C-4BA0-BB20-5A99DD44BDE1}" dt="2023-04-12T11:33:19.201" v="441" actId="1076"/>
          <ac:spMkLst>
            <pc:docMk/>
            <pc:sldMk cId="1868952086" sldId="4739"/>
            <ac:spMk id="3" creationId="{213CF6C5-FDD6-4672-BF56-89E586D1FFF1}"/>
          </ac:spMkLst>
        </pc:spChg>
        <pc:spChg chg="del mod">
          <ac:chgData name="Kate Lambert" userId="bd3e5707-6a6c-4505-9ce5-dcee1c451bc4" providerId="ADAL" clId="{3352DD7B-F98C-4BA0-BB20-5A99DD44BDE1}" dt="2023-04-12T11:33:22.395" v="442" actId="21"/>
          <ac:spMkLst>
            <pc:docMk/>
            <pc:sldMk cId="1868952086" sldId="4739"/>
            <ac:spMk id="7" creationId="{10325EE4-EEC1-E288-AF7C-232C595EE9A5}"/>
          </ac:spMkLst>
        </pc:spChg>
        <pc:spChg chg="mod">
          <ac:chgData name="Kate Lambert" userId="bd3e5707-6a6c-4505-9ce5-dcee1c451bc4" providerId="ADAL" clId="{3352DD7B-F98C-4BA0-BB20-5A99DD44BDE1}" dt="2023-04-12T11:33:04.518" v="439" actId="122"/>
          <ac:spMkLst>
            <pc:docMk/>
            <pc:sldMk cId="1868952086" sldId="4739"/>
            <ac:spMk id="1031" creationId="{B52B4D1A-CF6A-2DD4-E65F-DF3B02C5F2E5}"/>
          </ac:spMkLst>
        </pc:spChg>
        <pc:picChg chg="add del mod">
          <ac:chgData name="Kate Lambert" userId="bd3e5707-6a6c-4505-9ce5-dcee1c451bc4" providerId="ADAL" clId="{3352DD7B-F98C-4BA0-BB20-5A99DD44BDE1}" dt="2023-04-12T11:23:10.252" v="335" actId="21"/>
          <ac:picMkLst>
            <pc:docMk/>
            <pc:sldMk cId="1868952086" sldId="4739"/>
            <ac:picMk id="2" creationId="{C4FAA9FE-FCCE-4F30-83D4-383744F8BF0B}"/>
          </ac:picMkLst>
        </pc:picChg>
      </pc:sldChg>
      <pc:sldChg chg="del">
        <pc:chgData name="Kate Lambert" userId="bd3e5707-6a6c-4505-9ce5-dcee1c451bc4" providerId="ADAL" clId="{3352DD7B-F98C-4BA0-BB20-5A99DD44BDE1}" dt="2023-03-24T17:42:15.563" v="48" actId="2696"/>
        <pc:sldMkLst>
          <pc:docMk/>
          <pc:sldMk cId="2392378608" sldId="4740"/>
        </pc:sldMkLst>
      </pc:sldChg>
      <pc:sldChg chg="modSp mod">
        <pc:chgData name="Kate Lambert" userId="bd3e5707-6a6c-4505-9ce5-dcee1c451bc4" providerId="ADAL" clId="{3352DD7B-F98C-4BA0-BB20-5A99DD44BDE1}" dt="2023-04-12T11:33:08.939" v="440" actId="122"/>
        <pc:sldMkLst>
          <pc:docMk/>
          <pc:sldMk cId="3005615605" sldId="4741"/>
        </pc:sldMkLst>
        <pc:spChg chg="mod">
          <ac:chgData name="Kate Lambert" userId="bd3e5707-6a6c-4505-9ce5-dcee1c451bc4" providerId="ADAL" clId="{3352DD7B-F98C-4BA0-BB20-5A99DD44BDE1}" dt="2023-04-12T11:33:08.939" v="440" actId="122"/>
          <ac:spMkLst>
            <pc:docMk/>
            <pc:sldMk cId="3005615605" sldId="4741"/>
            <ac:spMk id="2" creationId="{864255AD-9099-1BF4-F92C-22D895E1E0D3}"/>
          </ac:spMkLst>
        </pc:spChg>
        <pc:spChg chg="mod">
          <ac:chgData name="Kate Lambert" userId="bd3e5707-6a6c-4505-9ce5-dcee1c451bc4" providerId="ADAL" clId="{3352DD7B-F98C-4BA0-BB20-5A99DD44BDE1}" dt="2023-03-24T18:13:29.223" v="325" actId="255"/>
          <ac:spMkLst>
            <pc:docMk/>
            <pc:sldMk cId="3005615605" sldId="4741"/>
            <ac:spMk id="3" creationId="{01405F55-F7CA-DCFB-A2D3-E47DB7F9AA10}"/>
          </ac:spMkLst>
        </pc:spChg>
      </pc:sldChg>
      <pc:sldChg chg="delSp modSp add mod">
        <pc:chgData name="Kate Lambert" userId="bd3e5707-6a6c-4505-9ce5-dcee1c451bc4" providerId="ADAL" clId="{3352DD7B-F98C-4BA0-BB20-5A99DD44BDE1}" dt="2023-04-12T11:34:28.780" v="451" actId="120"/>
        <pc:sldMkLst>
          <pc:docMk/>
          <pc:sldMk cId="370316036" sldId="4742"/>
        </pc:sldMkLst>
        <pc:spChg chg="del mod">
          <ac:chgData name="Kate Lambert" userId="bd3e5707-6a6c-4505-9ce5-dcee1c451bc4" providerId="ADAL" clId="{3352DD7B-F98C-4BA0-BB20-5A99DD44BDE1}" dt="2023-04-12T11:31:07.757" v="416" actId="21"/>
          <ac:spMkLst>
            <pc:docMk/>
            <pc:sldMk cId="370316036" sldId="4742"/>
            <ac:spMk id="3" creationId="{213CF6C5-FDD6-4672-BF56-89E586D1FFF1}"/>
          </ac:spMkLst>
        </pc:spChg>
        <pc:spChg chg="mod">
          <ac:chgData name="Kate Lambert" userId="bd3e5707-6a6c-4505-9ce5-dcee1c451bc4" providerId="ADAL" clId="{3352DD7B-F98C-4BA0-BB20-5A99DD44BDE1}" dt="2023-04-12T11:34:23.467" v="450" actId="20577"/>
          <ac:spMkLst>
            <pc:docMk/>
            <pc:sldMk cId="370316036" sldId="4742"/>
            <ac:spMk id="7" creationId="{10325EE4-EEC1-E288-AF7C-232C595EE9A5}"/>
          </ac:spMkLst>
        </pc:spChg>
        <pc:spChg chg="del">
          <ac:chgData name="Kate Lambert" userId="bd3e5707-6a6c-4505-9ce5-dcee1c451bc4" providerId="ADAL" clId="{3352DD7B-F98C-4BA0-BB20-5A99DD44BDE1}" dt="2023-04-12T11:31:16.702" v="419" actId="21"/>
          <ac:spMkLst>
            <pc:docMk/>
            <pc:sldMk cId="370316036" sldId="4742"/>
            <ac:spMk id="9" creationId="{F634E713-D472-8990-061F-3D200AF25F01}"/>
          </ac:spMkLst>
        </pc:spChg>
        <pc:spChg chg="mod">
          <ac:chgData name="Kate Lambert" userId="bd3e5707-6a6c-4505-9ce5-dcee1c451bc4" providerId="ADAL" clId="{3352DD7B-F98C-4BA0-BB20-5A99DD44BDE1}" dt="2023-04-12T11:34:28.780" v="451" actId="120"/>
          <ac:spMkLst>
            <pc:docMk/>
            <pc:sldMk cId="370316036" sldId="4742"/>
            <ac:spMk id="1031" creationId="{B52B4D1A-CF6A-2DD4-E65F-DF3B02C5F2E5}"/>
          </ac:spMkLst>
        </pc:spChg>
        <pc:picChg chg="del mod">
          <ac:chgData name="Kate Lambert" userId="bd3e5707-6a6c-4505-9ce5-dcee1c451bc4" providerId="ADAL" clId="{3352DD7B-F98C-4BA0-BB20-5A99DD44BDE1}" dt="2023-04-12T11:31:12.929" v="418" actId="21"/>
          <ac:picMkLst>
            <pc:docMk/>
            <pc:sldMk cId="370316036" sldId="4742"/>
            <ac:picMk id="1026" creationId="{C84F487C-094D-7E90-0691-8D5DBEA4FBEB}"/>
          </ac:picMkLst>
        </pc:picChg>
      </pc:sldChg>
      <pc:sldChg chg="modSp mod">
        <pc:chgData name="Kate Lambert" userId="bd3e5707-6a6c-4505-9ce5-dcee1c451bc4" providerId="ADAL" clId="{3352DD7B-F98C-4BA0-BB20-5A99DD44BDE1}" dt="2023-03-24T18:13:56.217" v="327" actId="20577"/>
        <pc:sldMkLst>
          <pc:docMk/>
          <pc:sldMk cId="3637993996" sldId="4742"/>
        </pc:sldMkLst>
        <pc:spChg chg="mod">
          <ac:chgData name="Kate Lambert" userId="bd3e5707-6a6c-4505-9ce5-dcee1c451bc4" providerId="ADAL" clId="{3352DD7B-F98C-4BA0-BB20-5A99DD44BDE1}" dt="2023-03-24T18:13:56.217" v="327" actId="20577"/>
          <ac:spMkLst>
            <pc:docMk/>
            <pc:sldMk cId="3637993996" sldId="4742"/>
            <ac:spMk id="2" creationId="{1433AF46-36A1-2BF1-AEEE-694B4EF9DD17}"/>
          </ac:spMkLst>
        </pc:spChg>
      </pc:sldChg>
    </pc:docChg>
  </pc:docChgLst>
  <pc:docChgLst>
    <pc:chgData name="Alison Kira" userId="05ef7f4e-f88a-483c-b191-b111b8524545" providerId="ADAL" clId="{46342326-12BC-4112-BCE7-80E69FB4644E}"/>
    <pc:docChg chg="undo custSel delSld modSld">
      <pc:chgData name="Alison Kira" userId="05ef7f4e-f88a-483c-b191-b111b8524545" providerId="ADAL" clId="{46342326-12BC-4112-BCE7-80E69FB4644E}" dt="2023-04-04T15:29:30.985" v="276" actId="20577"/>
      <pc:docMkLst>
        <pc:docMk/>
      </pc:docMkLst>
      <pc:sldChg chg="addSp modSp mod">
        <pc:chgData name="Alison Kira" userId="05ef7f4e-f88a-483c-b191-b111b8524545" providerId="ADAL" clId="{46342326-12BC-4112-BCE7-80E69FB4644E}" dt="2023-04-04T15:28:24.838" v="266" actId="255"/>
        <pc:sldMkLst>
          <pc:docMk/>
          <pc:sldMk cId="691226938" sldId="272"/>
        </pc:sldMkLst>
        <pc:spChg chg="add mod">
          <ac:chgData name="Alison Kira" userId="05ef7f4e-f88a-483c-b191-b111b8524545" providerId="ADAL" clId="{46342326-12BC-4112-BCE7-80E69FB4644E}" dt="2023-04-04T15:28:24.838" v="266" actId="255"/>
          <ac:spMkLst>
            <pc:docMk/>
            <pc:sldMk cId="691226938" sldId="272"/>
            <ac:spMk id="2" creationId="{CC2FDCC4-35D2-7497-BC18-2ABE1B66A3AE}"/>
          </ac:spMkLst>
        </pc:spChg>
      </pc:sldChg>
      <pc:sldChg chg="addSp delSp modSp mod">
        <pc:chgData name="Alison Kira" userId="05ef7f4e-f88a-483c-b191-b111b8524545" providerId="ADAL" clId="{46342326-12BC-4112-BCE7-80E69FB4644E}" dt="2023-04-04T15:29:30.985" v="276" actId="20577"/>
        <pc:sldMkLst>
          <pc:docMk/>
          <pc:sldMk cId="0" sldId="359"/>
        </pc:sldMkLst>
        <pc:spChg chg="del mod">
          <ac:chgData name="Alison Kira" userId="05ef7f4e-f88a-483c-b191-b111b8524545" providerId="ADAL" clId="{46342326-12BC-4112-BCE7-80E69FB4644E}" dt="2023-04-04T15:18:12.156" v="74" actId="478"/>
          <ac:spMkLst>
            <pc:docMk/>
            <pc:sldMk cId="0" sldId="359"/>
            <ac:spMk id="2" creationId="{00000000-0000-0000-0000-000000000000}"/>
          </ac:spMkLst>
        </pc:spChg>
        <pc:spChg chg="add mod">
          <ac:chgData name="Alison Kira" userId="05ef7f4e-f88a-483c-b191-b111b8524545" providerId="ADAL" clId="{46342326-12BC-4112-BCE7-80E69FB4644E}" dt="2023-04-04T15:29:30.985" v="276" actId="20577"/>
          <ac:spMkLst>
            <pc:docMk/>
            <pc:sldMk cId="0" sldId="359"/>
            <ac:spMk id="3" creationId="{CB9EA586-2A91-B4BC-DE6C-27FA931C9157}"/>
          </ac:spMkLst>
        </pc:spChg>
        <pc:spChg chg="add del mod">
          <ac:chgData name="Alison Kira" userId="05ef7f4e-f88a-483c-b191-b111b8524545" providerId="ADAL" clId="{46342326-12BC-4112-BCE7-80E69FB4644E}" dt="2023-04-04T15:16:18.632" v="67"/>
          <ac:spMkLst>
            <pc:docMk/>
            <pc:sldMk cId="0" sldId="359"/>
            <ac:spMk id="5" creationId="{C59399D7-CE90-3AA2-9CCE-4554663762DD}"/>
          </ac:spMkLst>
        </pc:spChg>
        <pc:spChg chg="add del mod">
          <ac:chgData name="Alison Kira" userId="05ef7f4e-f88a-483c-b191-b111b8524545" providerId="ADAL" clId="{46342326-12BC-4112-BCE7-80E69FB4644E}" dt="2023-04-04T15:19:38.744" v="87" actId="478"/>
          <ac:spMkLst>
            <pc:docMk/>
            <pc:sldMk cId="0" sldId="359"/>
            <ac:spMk id="8" creationId="{EFF47D13-F780-D40E-7B7E-9ACC61AC1796}"/>
          </ac:spMkLst>
        </pc:spChg>
      </pc:sldChg>
      <pc:sldChg chg="modSp mod">
        <pc:chgData name="Alison Kira" userId="05ef7f4e-f88a-483c-b191-b111b8524545" providerId="ADAL" clId="{46342326-12BC-4112-BCE7-80E69FB4644E}" dt="2023-04-04T15:20:26.736" v="90" actId="20577"/>
        <pc:sldMkLst>
          <pc:docMk/>
          <pc:sldMk cId="1868952086" sldId="4739"/>
        </pc:sldMkLst>
        <pc:spChg chg="mod">
          <ac:chgData name="Alison Kira" userId="05ef7f4e-f88a-483c-b191-b111b8524545" providerId="ADAL" clId="{46342326-12BC-4112-BCE7-80E69FB4644E}" dt="2023-04-04T15:20:26.736" v="90" actId="20577"/>
          <ac:spMkLst>
            <pc:docMk/>
            <pc:sldMk cId="1868952086" sldId="4739"/>
            <ac:spMk id="1031" creationId="{B52B4D1A-CF6A-2DD4-E65F-DF3B02C5F2E5}"/>
          </ac:spMkLst>
        </pc:spChg>
      </pc:sldChg>
      <pc:sldChg chg="modSp mod">
        <pc:chgData name="Alison Kira" userId="05ef7f4e-f88a-483c-b191-b111b8524545" providerId="ADAL" clId="{46342326-12BC-4112-BCE7-80E69FB4644E}" dt="2023-04-04T15:23:04.515" v="163" actId="20577"/>
        <pc:sldMkLst>
          <pc:docMk/>
          <pc:sldMk cId="3005615605" sldId="4741"/>
        </pc:sldMkLst>
        <pc:spChg chg="mod">
          <ac:chgData name="Alison Kira" userId="05ef7f4e-f88a-483c-b191-b111b8524545" providerId="ADAL" clId="{46342326-12BC-4112-BCE7-80E69FB4644E}" dt="2023-04-04T15:23:04.515" v="163" actId="20577"/>
          <ac:spMkLst>
            <pc:docMk/>
            <pc:sldMk cId="3005615605" sldId="4741"/>
            <ac:spMk id="3" creationId="{01405F55-F7CA-DCFB-A2D3-E47DB7F9AA10}"/>
          </ac:spMkLst>
        </pc:spChg>
      </pc:sldChg>
      <pc:sldChg chg="del">
        <pc:chgData name="Alison Kira" userId="05ef7f4e-f88a-483c-b191-b111b8524545" providerId="ADAL" clId="{46342326-12BC-4112-BCE7-80E69FB4644E}" dt="2023-04-04T15:12:14.384" v="29" actId="2696"/>
        <pc:sldMkLst>
          <pc:docMk/>
          <pc:sldMk cId="3637993996" sldId="4742"/>
        </pc:sldMkLst>
      </pc:sldChg>
    </pc:docChg>
  </pc:docChgLst>
  <pc:docChgLst>
    <pc:chgData name="Alison Kira" userId="S::alison.kira@royalfreecharity.org::05ef7f4e-f88a-483c-b191-b111b8524545" providerId="AD" clId="Web-{37BB0834-EB4D-A34A-339D-F9BB43BF2ED3}"/>
    <pc:docChg chg="modSld">
      <pc:chgData name="Alison Kira" userId="S::alison.kira@royalfreecharity.org::05ef7f4e-f88a-483c-b191-b111b8524545" providerId="AD" clId="Web-{37BB0834-EB4D-A34A-339D-F9BB43BF2ED3}" dt="2023-04-04T15:08:02.604" v="28" actId="20577"/>
      <pc:docMkLst>
        <pc:docMk/>
      </pc:docMkLst>
      <pc:sldChg chg="modSp">
        <pc:chgData name="Alison Kira" userId="S::alison.kira@royalfreecharity.org::05ef7f4e-f88a-483c-b191-b111b8524545" providerId="AD" clId="Web-{37BB0834-EB4D-A34A-339D-F9BB43BF2ED3}" dt="2023-04-04T15:08:02.604" v="28" actId="20577"/>
        <pc:sldMkLst>
          <pc:docMk/>
          <pc:sldMk cId="3005615605" sldId="4741"/>
        </pc:sldMkLst>
        <pc:spChg chg="mod">
          <ac:chgData name="Alison Kira" userId="S::alison.kira@royalfreecharity.org::05ef7f4e-f88a-483c-b191-b111b8524545" providerId="AD" clId="Web-{37BB0834-EB4D-A34A-339D-F9BB43BF2ED3}" dt="2023-04-04T15:05:02.958" v="2" actId="20577"/>
          <ac:spMkLst>
            <pc:docMk/>
            <pc:sldMk cId="3005615605" sldId="4741"/>
            <ac:spMk id="2" creationId="{864255AD-9099-1BF4-F92C-22D895E1E0D3}"/>
          </ac:spMkLst>
        </pc:spChg>
        <pc:spChg chg="mod">
          <ac:chgData name="Alison Kira" userId="S::alison.kira@royalfreecharity.org::05ef7f4e-f88a-483c-b191-b111b8524545" providerId="AD" clId="Web-{37BB0834-EB4D-A34A-339D-F9BB43BF2ED3}" dt="2023-04-04T15:08:02.604" v="28" actId="20577"/>
          <ac:spMkLst>
            <pc:docMk/>
            <pc:sldMk cId="3005615605" sldId="4741"/>
            <ac:spMk id="3" creationId="{01405F55-F7CA-DCFB-A2D3-E47DB7F9AA1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6D38C5-9093-41DE-B590-12A02C26839D}" type="datetimeFigureOut">
              <a:rPr lang="en-GB" smtClean="0"/>
              <a:t>12/04/2023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3737C3-55E1-47E8-91ED-481C697CE9EC}" type="slidenum">
              <a:rPr lang="en-GB" smtClean="0"/>
              <a:t>‹#›</a:t>
            </a:fld>
            <a:endParaRPr lang="en-GB"/>
          </a:p>
        </p:txBody>
      </p:sp>
    </p:spTree>
    <p:extLst>
      <p:ext uri="{BB962C8B-B14F-4D97-AF65-F5344CB8AC3E}">
        <p14:creationId xmlns:p14="http://schemas.microsoft.com/office/powerpoint/2010/main" val="37305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51FE0-D864-4A7C-8628-22E949C4D61C}"/>
              </a:ext>
            </a:extLst>
          </p:cNvPr>
          <p:cNvSpPr>
            <a:spLocks noGrp="1"/>
          </p:cNvSpPr>
          <p:nvPr>
            <p:ph type="ctrTitle"/>
          </p:nvPr>
        </p:nvSpPr>
        <p:spPr>
          <a:xfrm>
            <a:off x="838200" y="868362"/>
            <a:ext cx="10515600" cy="1987380"/>
          </a:xfrm>
        </p:spPr>
        <p:txBody>
          <a:bodyPr anchor="b">
            <a:normAutofit/>
          </a:bodyPr>
          <a:lstStyle>
            <a:lvl1pPr algn="ctr">
              <a:defRPr sz="5400"/>
            </a:lvl1pPr>
          </a:lstStyle>
          <a:p>
            <a:r>
              <a:rPr lang="en-US"/>
              <a:t>Click to edit Master title style</a:t>
            </a:r>
            <a:endParaRPr lang="en-GB"/>
          </a:p>
        </p:txBody>
      </p:sp>
      <p:sp>
        <p:nvSpPr>
          <p:cNvPr id="3" name="Subtitle 2">
            <a:extLst>
              <a:ext uri="{FF2B5EF4-FFF2-40B4-BE49-F238E27FC236}">
                <a16:creationId xmlns:a16="http://schemas.microsoft.com/office/drawing/2014/main" id="{BEC4A560-DB1D-49DE-BEAA-05AD913B8A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D712FC0-F99C-435C-A108-A952128DF954}"/>
              </a:ext>
            </a:extLst>
          </p:cNvPr>
          <p:cNvSpPr>
            <a:spLocks noGrp="1"/>
          </p:cNvSpPr>
          <p:nvPr>
            <p:ph type="dt" sz="half" idx="10"/>
          </p:nvPr>
        </p:nvSpPr>
        <p:spPr>
          <a:xfrm>
            <a:off x="838200" y="6356350"/>
            <a:ext cx="2743200" cy="365125"/>
          </a:xfrm>
          <a:prstGeom prst="rect">
            <a:avLst/>
          </a:prstGeom>
        </p:spPr>
        <p:txBody>
          <a:bodyPr/>
          <a:lstStyle/>
          <a:p>
            <a:fld id="{F1545CF9-CE95-49AC-AB68-225901FC38BA}" type="datetimeFigureOut">
              <a:rPr lang="en-GB" smtClean="0"/>
              <a:t>12/04/2023</a:t>
            </a:fld>
            <a:endParaRPr lang="en-GB"/>
          </a:p>
        </p:txBody>
      </p:sp>
      <p:sp>
        <p:nvSpPr>
          <p:cNvPr id="5" name="Footer Placeholder 4">
            <a:extLst>
              <a:ext uri="{FF2B5EF4-FFF2-40B4-BE49-F238E27FC236}">
                <a16:creationId xmlns:a16="http://schemas.microsoft.com/office/drawing/2014/main" id="{E0DF75BE-C5A2-4CC8-B935-51BDFB5BBD0E}"/>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1577A73E-5D4E-4F55-8960-00F778E09A68}"/>
              </a:ext>
            </a:extLst>
          </p:cNvPr>
          <p:cNvSpPr>
            <a:spLocks noGrp="1"/>
          </p:cNvSpPr>
          <p:nvPr>
            <p:ph type="sldNum" sz="quarter" idx="12"/>
          </p:nvPr>
        </p:nvSpPr>
        <p:spPr>
          <a:xfrm>
            <a:off x="8610600" y="6356350"/>
            <a:ext cx="2743200" cy="365125"/>
          </a:xfrm>
          <a:prstGeom prst="rect">
            <a:avLst/>
          </a:prstGeom>
        </p:spPr>
        <p:txBody>
          <a:bodyPr/>
          <a:lstStyle/>
          <a:p>
            <a:fld id="{CA81CEAC-B9F4-4422-BDFD-A20B0F81DC54}" type="slidenum">
              <a:rPr lang="en-GB" smtClean="0"/>
              <a:t>‹#›</a:t>
            </a:fld>
            <a:endParaRPr lang="en-GB"/>
          </a:p>
        </p:txBody>
      </p:sp>
    </p:spTree>
    <p:extLst>
      <p:ext uri="{BB962C8B-B14F-4D97-AF65-F5344CB8AC3E}">
        <p14:creationId xmlns:p14="http://schemas.microsoft.com/office/powerpoint/2010/main" val="3069839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80000" y="260648"/>
            <a:ext cx="11040000" cy="476712"/>
          </a:xfrm>
        </p:spPr>
        <p:txBody>
          <a:bodyPr/>
          <a:lstStyle>
            <a:lvl1pPr>
              <a:defRPr sz="2800">
                <a:solidFill>
                  <a:schemeClr val="accent1"/>
                </a:solidFill>
              </a:defRPr>
            </a:lvl1pPr>
          </a:lstStyle>
          <a:p>
            <a:r>
              <a:rPr lang="en-US"/>
              <a:t>Click to edit Master title style</a:t>
            </a:r>
            <a:endParaRPr lang="en-GB"/>
          </a:p>
        </p:txBody>
      </p:sp>
      <p:sp>
        <p:nvSpPr>
          <p:cNvPr id="3" name="Date Placeholder 2"/>
          <p:cNvSpPr>
            <a:spLocks noGrp="1"/>
          </p:cNvSpPr>
          <p:nvPr>
            <p:ph type="dt" sz="half" idx="10"/>
          </p:nvPr>
        </p:nvSpPr>
        <p:spPr/>
        <p:txBody>
          <a:bodyPr/>
          <a:lstStyle/>
          <a:p>
            <a:fld id="{FA380E1F-CB15-4854-89BA-DEA845DB5F94}" type="datetime1">
              <a:rPr lang="en-US" smtClean="0"/>
              <a:t>4/12/2023</a:t>
            </a:fld>
            <a:endParaRPr lang="en-GB"/>
          </a:p>
        </p:txBody>
      </p:sp>
      <p:sp>
        <p:nvSpPr>
          <p:cNvPr id="4" name="Footer Placeholder 3"/>
          <p:cNvSpPr>
            <a:spLocks noGrp="1"/>
          </p:cNvSpPr>
          <p:nvPr>
            <p:ph type="ftr" sz="quarter" idx="11"/>
          </p:nvPr>
        </p:nvSpPr>
        <p:spPr/>
        <p:txBody>
          <a:bodyPr/>
          <a:lstStyle/>
          <a:p>
            <a:r>
              <a:rPr lang="en-GB"/>
              <a:t>DRAFT</a:t>
            </a:r>
          </a:p>
        </p:txBody>
      </p:sp>
      <p:sp>
        <p:nvSpPr>
          <p:cNvPr id="5" name="Slide Number Placeholder 4"/>
          <p:cNvSpPr>
            <a:spLocks noGrp="1"/>
          </p:cNvSpPr>
          <p:nvPr>
            <p:ph type="sldNum" sz="quarter" idx="12"/>
          </p:nvPr>
        </p:nvSpPr>
        <p:spPr/>
        <p:txBody>
          <a:bodyPr/>
          <a:lstStyle/>
          <a:p>
            <a:fld id="{E32C0644-BD5B-4A8D-B1EE-00E955A22D79}" type="slidenum">
              <a:rPr lang="en-GB" smtClean="0"/>
              <a:t>‹#›</a:t>
            </a:fld>
            <a:endParaRPr lang="en-GB"/>
          </a:p>
        </p:txBody>
      </p:sp>
      <p:sp>
        <p:nvSpPr>
          <p:cNvPr id="6" name="Content Placeholder 2"/>
          <p:cNvSpPr>
            <a:spLocks noGrp="1"/>
          </p:cNvSpPr>
          <p:nvPr>
            <p:ph idx="1"/>
          </p:nvPr>
        </p:nvSpPr>
        <p:spPr>
          <a:xfrm>
            <a:off x="719672" y="1340768"/>
            <a:ext cx="10799233" cy="4320000"/>
          </a:xfrm>
        </p:spPr>
        <p:txBody>
          <a:bodyPr/>
          <a:lstStyle>
            <a:lvl1pPr>
              <a:lnSpc>
                <a:spcPts val="2850"/>
              </a:lnSpc>
              <a:spcAft>
                <a:spcPts val="374"/>
              </a:spcAft>
              <a:defRPr sz="1600"/>
            </a:lvl1pPr>
            <a:lvl2pPr marL="237600" indent="-237600">
              <a:lnSpc>
                <a:spcPts val="2850"/>
              </a:lnSpc>
              <a:spcAft>
                <a:spcPts val="374"/>
              </a:spcAft>
              <a:defRPr sz="1600"/>
            </a:lvl2pPr>
            <a:lvl3pPr marL="474663" indent="-238125">
              <a:lnSpc>
                <a:spcPts val="2850"/>
              </a:lnSpc>
              <a:spcAft>
                <a:spcPts val="374"/>
              </a:spcAft>
              <a:buClr>
                <a:schemeClr val="accent1"/>
              </a:buClr>
              <a:defRPr sz="1600"/>
            </a:lvl3pPr>
            <a:lvl4pPr marL="723900" indent="-250825">
              <a:lnSpc>
                <a:spcPts val="2850"/>
              </a:lnSpc>
              <a:spcAft>
                <a:spcPts val="374"/>
              </a:spcAft>
              <a:buClr>
                <a:schemeClr val="accent1"/>
              </a:buClr>
              <a:buFont typeface="Arial" panose="020B0604020202020204" pitchFamily="34" charset="0"/>
              <a:buChar char="•"/>
              <a:defRPr sz="1600"/>
            </a:lvl4pPr>
            <a:lvl5pPr marL="977900" indent="-269875">
              <a:lnSpc>
                <a:spcPts val="2850"/>
              </a:lnSpc>
              <a:spcAft>
                <a:spcPts val="374"/>
              </a:spcAft>
              <a:buClr>
                <a:schemeClr val="accent1"/>
              </a:buClr>
              <a:tabLst>
                <a:tab pos="955675" algn="l"/>
              </a:tabLst>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8"/>
          <p:cNvSpPr>
            <a:spLocks noGrp="1"/>
          </p:cNvSpPr>
          <p:nvPr>
            <p:ph type="body" sz="quarter" idx="13"/>
          </p:nvPr>
        </p:nvSpPr>
        <p:spPr>
          <a:xfrm>
            <a:off x="480000" y="737360"/>
            <a:ext cx="11040000" cy="359246"/>
          </a:xfrm>
        </p:spPr>
        <p:txBody>
          <a:bodyPr/>
          <a:lstStyle>
            <a:lvl1pPr>
              <a:defRPr sz="2400" b="1">
                <a:solidFill>
                  <a:schemeClr val="bg2"/>
                </a:solidFill>
              </a:defRPr>
            </a:lvl1pPr>
          </a:lstStyle>
          <a:p>
            <a:pPr lvl="0"/>
            <a:r>
              <a:rPr lang="en-US"/>
              <a:t>Click to edit Master text styles</a:t>
            </a:r>
            <a:endParaRPr lang="en-GB"/>
          </a:p>
        </p:txBody>
      </p:sp>
    </p:spTree>
    <p:extLst>
      <p:ext uri="{BB962C8B-B14F-4D97-AF65-F5344CB8AC3E}">
        <p14:creationId xmlns:p14="http://schemas.microsoft.com/office/powerpoint/2010/main" val="2800797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Text&#10;&#10;Description automatically generated">
            <a:extLst>
              <a:ext uri="{FF2B5EF4-FFF2-40B4-BE49-F238E27FC236}">
                <a16:creationId xmlns:a16="http://schemas.microsoft.com/office/drawing/2014/main" id="{D538946D-7811-415C-BF7A-3688914FF3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096" y="1892805"/>
            <a:ext cx="5449835" cy="3072390"/>
          </a:xfrm>
          <a:prstGeom prst="rect">
            <a:avLst/>
          </a:prstGeom>
        </p:spPr>
      </p:pic>
    </p:spTree>
    <p:extLst>
      <p:ext uri="{BB962C8B-B14F-4D97-AF65-F5344CB8AC3E}">
        <p14:creationId xmlns:p14="http://schemas.microsoft.com/office/powerpoint/2010/main" val="2558243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8" name="Picture 7" descr="Text&#10;&#10;Description automatically generated">
            <a:extLst>
              <a:ext uri="{FF2B5EF4-FFF2-40B4-BE49-F238E27FC236}">
                <a16:creationId xmlns:a16="http://schemas.microsoft.com/office/drawing/2014/main" id="{0C4D1A69-5A01-4E47-B764-A857E7AA448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568192"/>
            <a:ext cx="8369825" cy="3721616"/>
          </a:xfrm>
          <a:prstGeom prst="rect">
            <a:avLst/>
          </a:prstGeom>
        </p:spPr>
      </p:pic>
    </p:spTree>
    <p:extLst>
      <p:ext uri="{BB962C8B-B14F-4D97-AF65-F5344CB8AC3E}">
        <p14:creationId xmlns:p14="http://schemas.microsoft.com/office/powerpoint/2010/main" val="2486201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8" name="Picture 7" descr="Text&#10;&#10;Description automatically generated">
            <a:extLst>
              <a:ext uri="{FF2B5EF4-FFF2-40B4-BE49-F238E27FC236}">
                <a16:creationId xmlns:a16="http://schemas.microsoft.com/office/drawing/2014/main" id="{0C4D1A69-5A01-4E47-B764-A857E7AA448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8"/>
            <a:ext cx="8369825" cy="3721616"/>
          </a:xfrm>
          <a:prstGeom prst="rect">
            <a:avLst/>
          </a:prstGeom>
        </p:spPr>
      </p:pic>
    </p:spTree>
    <p:extLst>
      <p:ext uri="{BB962C8B-B14F-4D97-AF65-F5344CB8AC3E}">
        <p14:creationId xmlns:p14="http://schemas.microsoft.com/office/powerpoint/2010/main" val="1407831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8" name="Picture 7" descr="A picture containing text, tableware, clipart, plate&#10;&#10;Description automatically generated">
            <a:extLst>
              <a:ext uri="{FF2B5EF4-FFF2-40B4-BE49-F238E27FC236}">
                <a16:creationId xmlns:a16="http://schemas.microsoft.com/office/drawing/2014/main" id="{22717C2D-BECF-4621-8B44-B2B961A3C0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096" y="2412959"/>
            <a:ext cx="3980652" cy="2032081"/>
          </a:xfrm>
          <a:prstGeom prst="rect">
            <a:avLst/>
          </a:prstGeom>
        </p:spPr>
      </p:pic>
      <p:sp>
        <p:nvSpPr>
          <p:cNvPr id="3" name="TextBox 2">
            <a:extLst>
              <a:ext uri="{FF2B5EF4-FFF2-40B4-BE49-F238E27FC236}">
                <a16:creationId xmlns:a16="http://schemas.microsoft.com/office/drawing/2014/main" id="{7121657E-E560-4D82-89B1-BAD4A1F8EE3E}"/>
              </a:ext>
            </a:extLst>
          </p:cNvPr>
          <p:cNvSpPr txBox="1"/>
          <p:nvPr userDrawn="1"/>
        </p:nvSpPr>
        <p:spPr>
          <a:xfrm>
            <a:off x="915996" y="6357533"/>
            <a:ext cx="1129553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a:ln>
                  <a:noFill/>
                </a:ln>
                <a:solidFill>
                  <a:schemeClr val="bg1"/>
                </a:solidFill>
                <a:effectLst/>
                <a:latin typeface="Comfortaa Light" pitchFamily="2" charset="0"/>
                <a:ea typeface="Century Gothic" panose="020B0502020202020204" pitchFamily="34" charset="0"/>
                <a:cs typeface="Comfortaa" pitchFamily="2" charset="0"/>
              </a:rPr>
              <a:t>Royal Free Charity</a:t>
            </a:r>
            <a:r>
              <a:rPr lang="en-GB" sz="1000">
                <a:ln>
                  <a:noFill/>
                </a:ln>
                <a:solidFill>
                  <a:schemeClr val="bg1"/>
                </a:solidFill>
                <a:effectLst/>
                <a:latin typeface="Comfortaa Light" pitchFamily="2" charset="0"/>
                <a:ea typeface="Century Gothic" panose="020B0502020202020204" pitchFamily="34" charset="0"/>
                <a:cs typeface="Comfortaa" pitchFamily="2" charset="0"/>
              </a:rPr>
              <a:t>, The Pears Building, Pond Street, London, NW3 2PP | Charity number 1165672 | Company limited by guarantee number 09987907</a:t>
            </a:r>
            <a:r>
              <a:rPr lang="en-GB" sz="1000">
                <a:solidFill>
                  <a:schemeClr val="bg1"/>
                </a:solidFill>
                <a:effectLst/>
                <a:latin typeface="Comfortaa Light" pitchFamily="2" charset="0"/>
                <a:ea typeface="Century Gothic" panose="020B0502020202020204" pitchFamily="34" charset="0"/>
                <a:cs typeface="Comfortaa Light" pitchFamily="2" charset="0"/>
              </a:rPr>
              <a:t> </a:t>
            </a:r>
          </a:p>
          <a:p>
            <a:endParaRPr lang="en-GB"/>
          </a:p>
        </p:txBody>
      </p:sp>
    </p:spTree>
    <p:extLst>
      <p:ext uri="{BB962C8B-B14F-4D97-AF65-F5344CB8AC3E}">
        <p14:creationId xmlns:p14="http://schemas.microsoft.com/office/powerpoint/2010/main" val="3431986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pic>
        <p:nvPicPr>
          <p:cNvPr id="8" name="Picture 7" descr="A picture containing text, tableware, clipart, plate&#10;&#10;Description automatically generated">
            <a:extLst>
              <a:ext uri="{FF2B5EF4-FFF2-40B4-BE49-F238E27FC236}">
                <a16:creationId xmlns:a16="http://schemas.microsoft.com/office/drawing/2014/main" id="{22717C2D-BECF-4621-8B44-B2B961A3C0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096" y="1273476"/>
            <a:ext cx="3980652" cy="2032081"/>
          </a:xfrm>
          <a:prstGeom prst="rect">
            <a:avLst/>
          </a:prstGeom>
        </p:spPr>
      </p:pic>
      <p:sp>
        <p:nvSpPr>
          <p:cNvPr id="2" name="TextBox 1">
            <a:extLst>
              <a:ext uri="{FF2B5EF4-FFF2-40B4-BE49-F238E27FC236}">
                <a16:creationId xmlns:a16="http://schemas.microsoft.com/office/drawing/2014/main" id="{068DEF5B-8F7A-4669-8590-8F246F587F56}"/>
              </a:ext>
            </a:extLst>
          </p:cNvPr>
          <p:cNvSpPr txBox="1"/>
          <p:nvPr userDrawn="1"/>
        </p:nvSpPr>
        <p:spPr>
          <a:xfrm>
            <a:off x="881096" y="4471309"/>
            <a:ext cx="8952221" cy="461665"/>
          </a:xfrm>
          <a:prstGeom prst="rect">
            <a:avLst/>
          </a:prstGeom>
          <a:noFill/>
        </p:spPr>
        <p:txBody>
          <a:bodyPr wrap="square" rtlCol="0">
            <a:spAutoFit/>
          </a:bodyPr>
          <a:lstStyle/>
          <a:p>
            <a:r>
              <a:rPr lang="en-GB" sz="2400">
                <a:solidFill>
                  <a:schemeClr val="bg1"/>
                </a:solidFill>
                <a:latin typeface="Comfortaa" pitchFamily="2" charset="0"/>
              </a:rPr>
              <a:t>www.royalfreecharity.org/subscribe</a:t>
            </a:r>
          </a:p>
        </p:txBody>
      </p:sp>
      <p:pic>
        <p:nvPicPr>
          <p:cNvPr id="4" name="Picture 3" descr="Logo&#10;&#10;Description automatically generated">
            <a:extLst>
              <a:ext uri="{FF2B5EF4-FFF2-40B4-BE49-F238E27FC236}">
                <a16:creationId xmlns:a16="http://schemas.microsoft.com/office/drawing/2014/main" id="{7DEED567-205C-420A-BB46-C01FE167B34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80403" t="-4747"/>
          <a:stretch/>
        </p:blipFill>
        <p:spPr>
          <a:xfrm>
            <a:off x="1015566" y="5396284"/>
            <a:ext cx="297431" cy="299488"/>
          </a:xfrm>
          <a:prstGeom prst="rect">
            <a:avLst/>
          </a:prstGeom>
        </p:spPr>
      </p:pic>
      <p:sp>
        <p:nvSpPr>
          <p:cNvPr id="6" name="TextBox 5">
            <a:extLst>
              <a:ext uri="{FF2B5EF4-FFF2-40B4-BE49-F238E27FC236}">
                <a16:creationId xmlns:a16="http://schemas.microsoft.com/office/drawing/2014/main" id="{C4A4B0FA-C711-4E81-98BC-6161F24B048B}"/>
              </a:ext>
            </a:extLst>
          </p:cNvPr>
          <p:cNvSpPr txBox="1"/>
          <p:nvPr userDrawn="1"/>
        </p:nvSpPr>
        <p:spPr>
          <a:xfrm>
            <a:off x="1312997" y="5396284"/>
            <a:ext cx="2343631" cy="369332"/>
          </a:xfrm>
          <a:prstGeom prst="rect">
            <a:avLst/>
          </a:prstGeom>
          <a:noFill/>
        </p:spPr>
        <p:txBody>
          <a:bodyPr wrap="square" rtlCol="0">
            <a:spAutoFit/>
          </a:bodyPr>
          <a:lstStyle/>
          <a:p>
            <a:r>
              <a:rPr lang="en-GB" sz="1800">
                <a:solidFill>
                  <a:schemeClr val="bg1"/>
                </a:solidFill>
                <a:latin typeface="Comfortaa" pitchFamily="2" charset="0"/>
              </a:rPr>
              <a:t>/RoyalFreeCharity</a:t>
            </a:r>
          </a:p>
        </p:txBody>
      </p:sp>
      <p:pic>
        <p:nvPicPr>
          <p:cNvPr id="7" name="Picture 6" descr="A close-up of a person's face&#10;&#10;Description automatically generated with low confidence">
            <a:extLst>
              <a:ext uri="{FF2B5EF4-FFF2-40B4-BE49-F238E27FC236}">
                <a16:creationId xmlns:a16="http://schemas.microsoft.com/office/drawing/2014/main" id="{A409363F-8753-43ED-B490-EEC70B4895A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166153" y="5442451"/>
            <a:ext cx="336566" cy="276999"/>
          </a:xfrm>
          <a:prstGeom prst="rect">
            <a:avLst/>
          </a:prstGeom>
        </p:spPr>
      </p:pic>
      <p:sp>
        <p:nvSpPr>
          <p:cNvPr id="9" name="TextBox 8">
            <a:extLst>
              <a:ext uri="{FF2B5EF4-FFF2-40B4-BE49-F238E27FC236}">
                <a16:creationId xmlns:a16="http://schemas.microsoft.com/office/drawing/2014/main" id="{87CB38E4-B059-4CA8-8A39-275D38193B4E}"/>
              </a:ext>
            </a:extLst>
          </p:cNvPr>
          <p:cNvSpPr txBox="1"/>
          <p:nvPr userDrawn="1"/>
        </p:nvSpPr>
        <p:spPr>
          <a:xfrm>
            <a:off x="4502719" y="5396284"/>
            <a:ext cx="2343631" cy="369332"/>
          </a:xfrm>
          <a:prstGeom prst="rect">
            <a:avLst/>
          </a:prstGeom>
          <a:noFill/>
        </p:spPr>
        <p:txBody>
          <a:bodyPr wrap="square" rtlCol="0">
            <a:spAutoFit/>
          </a:bodyPr>
          <a:lstStyle/>
          <a:p>
            <a:r>
              <a:rPr lang="en-GB" sz="1800">
                <a:solidFill>
                  <a:schemeClr val="bg1"/>
                </a:solidFill>
                <a:latin typeface="Comfortaa" pitchFamily="2" charset="0"/>
              </a:rPr>
              <a:t>@RoyalFreeChty</a:t>
            </a:r>
          </a:p>
        </p:txBody>
      </p:sp>
      <p:pic>
        <p:nvPicPr>
          <p:cNvPr id="13" name="Picture 12" descr="Icon&#10;&#10;Description automatically generated">
            <a:extLst>
              <a:ext uri="{FF2B5EF4-FFF2-40B4-BE49-F238E27FC236}">
                <a16:creationId xmlns:a16="http://schemas.microsoft.com/office/drawing/2014/main" id="{50156BF9-0D4D-4A29-B95C-5332F9EAC17F}"/>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82916" y="5396284"/>
            <a:ext cx="369332" cy="369332"/>
          </a:xfrm>
          <a:prstGeom prst="rect">
            <a:avLst/>
          </a:prstGeom>
        </p:spPr>
      </p:pic>
      <p:sp>
        <p:nvSpPr>
          <p:cNvPr id="14" name="TextBox 13">
            <a:extLst>
              <a:ext uri="{FF2B5EF4-FFF2-40B4-BE49-F238E27FC236}">
                <a16:creationId xmlns:a16="http://schemas.microsoft.com/office/drawing/2014/main" id="{2CEA4E70-EE62-44E8-98E2-B5D248E90200}"/>
              </a:ext>
            </a:extLst>
          </p:cNvPr>
          <p:cNvSpPr txBox="1"/>
          <p:nvPr userDrawn="1"/>
        </p:nvSpPr>
        <p:spPr>
          <a:xfrm>
            <a:off x="7594953" y="5396284"/>
            <a:ext cx="2636961" cy="369332"/>
          </a:xfrm>
          <a:prstGeom prst="rect">
            <a:avLst/>
          </a:prstGeom>
          <a:noFill/>
        </p:spPr>
        <p:txBody>
          <a:bodyPr wrap="square" rtlCol="0">
            <a:spAutoFit/>
          </a:bodyPr>
          <a:lstStyle/>
          <a:p>
            <a:r>
              <a:rPr lang="en-GB" sz="1800">
                <a:solidFill>
                  <a:schemeClr val="bg1"/>
                </a:solidFill>
                <a:latin typeface="Comfortaa" pitchFamily="2" charset="0"/>
              </a:rPr>
              <a:t>@RoyalFreeCharity</a:t>
            </a:r>
          </a:p>
        </p:txBody>
      </p:sp>
      <p:sp>
        <p:nvSpPr>
          <p:cNvPr id="3" name="TextBox 2">
            <a:extLst>
              <a:ext uri="{FF2B5EF4-FFF2-40B4-BE49-F238E27FC236}">
                <a16:creationId xmlns:a16="http://schemas.microsoft.com/office/drawing/2014/main" id="{818C4404-F7DF-4EAC-99FC-51D64816DABE}"/>
              </a:ext>
            </a:extLst>
          </p:cNvPr>
          <p:cNvSpPr txBox="1"/>
          <p:nvPr userDrawn="1"/>
        </p:nvSpPr>
        <p:spPr>
          <a:xfrm>
            <a:off x="915996" y="6357533"/>
            <a:ext cx="1129553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a:ln>
                  <a:noFill/>
                </a:ln>
                <a:solidFill>
                  <a:schemeClr val="bg1"/>
                </a:solidFill>
                <a:effectLst/>
                <a:latin typeface="Comfortaa Light" pitchFamily="2" charset="0"/>
                <a:ea typeface="Century Gothic" panose="020B0502020202020204" pitchFamily="34" charset="0"/>
                <a:cs typeface="Comfortaa" pitchFamily="2" charset="0"/>
              </a:rPr>
              <a:t>Royal Free Charity</a:t>
            </a:r>
            <a:r>
              <a:rPr lang="en-GB" sz="1000">
                <a:ln>
                  <a:noFill/>
                </a:ln>
                <a:solidFill>
                  <a:schemeClr val="bg1"/>
                </a:solidFill>
                <a:effectLst/>
                <a:latin typeface="Comfortaa Light" pitchFamily="2" charset="0"/>
                <a:ea typeface="Century Gothic" panose="020B0502020202020204" pitchFamily="34" charset="0"/>
                <a:cs typeface="Comfortaa" pitchFamily="2" charset="0"/>
              </a:rPr>
              <a:t>, The Pears Building, Pond Street, London, NW3 2PP | Charity number 1165672 | Company limited by guarantee number 09987907</a:t>
            </a:r>
            <a:r>
              <a:rPr lang="en-GB" sz="1000">
                <a:solidFill>
                  <a:schemeClr val="bg1"/>
                </a:solidFill>
                <a:effectLst/>
                <a:latin typeface="Comfortaa Light" pitchFamily="2" charset="0"/>
                <a:ea typeface="Century Gothic" panose="020B0502020202020204" pitchFamily="34" charset="0"/>
                <a:cs typeface="Comfortaa Light" pitchFamily="2" charset="0"/>
              </a:rPr>
              <a:t> </a:t>
            </a:r>
          </a:p>
          <a:p>
            <a:endParaRPr lang="en-GB"/>
          </a:p>
        </p:txBody>
      </p:sp>
    </p:spTree>
    <p:extLst>
      <p:ext uri="{BB962C8B-B14F-4D97-AF65-F5344CB8AC3E}">
        <p14:creationId xmlns:p14="http://schemas.microsoft.com/office/powerpoint/2010/main" val="41862598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p:nvPr>
        </p:nvSpPr>
        <p:spPr>
          <a:xfrm>
            <a:off x="1647240" y="1666114"/>
            <a:ext cx="8897517" cy="923330"/>
          </a:xfrm>
          <a:prstGeom prst="rect">
            <a:avLst/>
          </a:prstGeom>
        </p:spPr>
        <p:txBody>
          <a:bodyPr wrap="square" lIns="0" tIns="0" rIns="0" bIns="0">
            <a:spAutoFit/>
          </a:bodyPr>
          <a:lstStyle>
            <a:lvl1pPr>
              <a:defRPr sz="6000" b="0" i="0">
                <a:solidFill>
                  <a:schemeClr val="tx1"/>
                </a:solidFill>
                <a:latin typeface="Calibri Light"/>
                <a:cs typeface="Calibri Light"/>
              </a:defRPr>
            </a:lvl1pPr>
          </a:lstStyle>
          <a:p>
            <a:endParaRPr/>
          </a:p>
        </p:txBody>
      </p:sp>
      <p:sp>
        <p:nvSpPr>
          <p:cNvPr id="3" name="Holder 3"/>
          <p:cNvSpPr>
            <a:spLocks noGrp="1"/>
          </p:cNvSpPr>
          <p:nvPr>
            <p:ph type="subTitle" idx="4"/>
          </p:nvPr>
        </p:nvSpPr>
        <p:spPr>
          <a:xfrm>
            <a:off x="1828800" y="3840480"/>
            <a:ext cx="8534400" cy="92333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4/12/2023</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lang="en-GB" smtClean="0"/>
              <a:pPr marL="38100">
                <a:lnSpc>
                  <a:spcPts val="1240"/>
                </a:lnSpc>
              </a:pPr>
              <a:t>‹#›</a:t>
            </a:fld>
            <a:endParaRPr lang="en-GB"/>
          </a:p>
        </p:txBody>
      </p:sp>
    </p:spTree>
    <p:extLst>
      <p:ext uri="{BB962C8B-B14F-4D97-AF65-F5344CB8AC3E}">
        <p14:creationId xmlns:p14="http://schemas.microsoft.com/office/powerpoint/2010/main" val="2028783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tx1"/>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sz="6000" b="0" i="0">
                <a:solidFill>
                  <a:schemeClr val="tx1"/>
                </a:solidFill>
                <a:latin typeface="Calibri Light"/>
                <a:cs typeface="Calibri Ligh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4/12/2023</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lang="en-GB" smtClean="0"/>
              <a:pPr marL="38100">
                <a:lnSpc>
                  <a:spcPts val="1240"/>
                </a:lnSpc>
              </a:pPr>
              <a:t>‹#›</a:t>
            </a:fld>
            <a:endParaRPr lang="en-GB"/>
          </a:p>
        </p:txBody>
      </p:sp>
    </p:spTree>
    <p:extLst>
      <p:ext uri="{BB962C8B-B14F-4D97-AF65-F5344CB8AC3E}">
        <p14:creationId xmlns:p14="http://schemas.microsoft.com/office/powerpoint/2010/main" val="34207958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tx1"/>
                </a:solidFill>
                <a:latin typeface="Calibri Light"/>
                <a:cs typeface="Calibri Light"/>
              </a:defRPr>
            </a:lvl1pPr>
          </a:lstStyle>
          <a:p>
            <a:endParaRPr/>
          </a:p>
        </p:txBody>
      </p:sp>
      <p:sp>
        <p:nvSpPr>
          <p:cNvPr id="3" name="Holder 3"/>
          <p:cNvSpPr>
            <a:spLocks noGrp="1"/>
          </p:cNvSpPr>
          <p:nvPr>
            <p:ph sz="half" idx="2"/>
          </p:nvPr>
        </p:nvSpPr>
        <p:spPr>
          <a:xfrm>
            <a:off x="427262" y="1712214"/>
            <a:ext cx="5281505" cy="230832"/>
          </a:xfrm>
          <a:prstGeom prst="rect">
            <a:avLst/>
          </a:prstGeom>
        </p:spPr>
        <p:txBody>
          <a:bodyPr wrap="square" lIns="0" tIns="0" rIns="0" bIns="0">
            <a:spAutoFit/>
          </a:bodyPr>
          <a:lstStyle>
            <a:lvl1pPr>
              <a:defRPr sz="1500" b="1" i="0" u="sng">
                <a:solidFill>
                  <a:srgbClr val="005EB8"/>
                </a:solidFill>
                <a:latin typeface="Arial"/>
                <a:cs typeface="Arial"/>
              </a:defRPr>
            </a:lvl1pPr>
          </a:lstStyle>
          <a:p>
            <a:endParaRPr/>
          </a:p>
        </p:txBody>
      </p:sp>
      <p:sp>
        <p:nvSpPr>
          <p:cNvPr id="4" name="Holder 4"/>
          <p:cNvSpPr>
            <a:spLocks noGrp="1"/>
          </p:cNvSpPr>
          <p:nvPr>
            <p:ph sz="half" idx="3"/>
          </p:nvPr>
        </p:nvSpPr>
        <p:spPr>
          <a:xfrm>
            <a:off x="6329340" y="1980438"/>
            <a:ext cx="5345005" cy="207749"/>
          </a:xfrm>
          <a:prstGeom prst="rect">
            <a:avLst/>
          </a:prstGeom>
        </p:spPr>
        <p:txBody>
          <a:bodyPr wrap="square" lIns="0" tIns="0" rIns="0" bIns="0">
            <a:spAutoFit/>
          </a:bodyPr>
          <a:lstStyle>
            <a:lvl1pPr>
              <a:defRPr sz="1350" b="0" i="0">
                <a:solidFill>
                  <a:schemeClr val="tx1"/>
                </a:solidFill>
                <a:latin typeface="Arial"/>
                <a:cs typeface="Arial"/>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4/12/2023</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lang="en-GB" smtClean="0"/>
              <a:pPr marL="38100">
                <a:lnSpc>
                  <a:spcPts val="1240"/>
                </a:lnSpc>
              </a:pPr>
              <a:t>‹#›</a:t>
            </a:fld>
            <a:endParaRPr lang="en-GB"/>
          </a:p>
        </p:txBody>
      </p:sp>
    </p:spTree>
    <p:extLst>
      <p:ext uri="{BB962C8B-B14F-4D97-AF65-F5344CB8AC3E}">
        <p14:creationId xmlns:p14="http://schemas.microsoft.com/office/powerpoint/2010/main" val="29860822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tx1"/>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4/12/2023</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lang="en-GB" smtClean="0"/>
              <a:pPr marL="38100">
                <a:lnSpc>
                  <a:spcPts val="1240"/>
                </a:lnSpc>
              </a:pPr>
              <a:t>‹#›</a:t>
            </a:fld>
            <a:endParaRPr lang="en-GB"/>
          </a:p>
        </p:txBody>
      </p:sp>
    </p:spTree>
    <p:extLst>
      <p:ext uri="{BB962C8B-B14F-4D97-AF65-F5344CB8AC3E}">
        <p14:creationId xmlns:p14="http://schemas.microsoft.com/office/powerpoint/2010/main" val="2026356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A5A30-3DF7-4865-BAF8-E3181980E0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19009BE-84D9-4EE7-99B3-D8C8273F9B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1D901A-E5EF-4575-BC69-E04E8907E4B8}"/>
              </a:ext>
            </a:extLst>
          </p:cNvPr>
          <p:cNvSpPr>
            <a:spLocks noGrp="1"/>
          </p:cNvSpPr>
          <p:nvPr>
            <p:ph type="dt" sz="half" idx="10"/>
          </p:nvPr>
        </p:nvSpPr>
        <p:spPr>
          <a:xfrm>
            <a:off x="838200" y="6356350"/>
            <a:ext cx="2743200" cy="365125"/>
          </a:xfrm>
          <a:prstGeom prst="rect">
            <a:avLst/>
          </a:prstGeom>
        </p:spPr>
        <p:txBody>
          <a:bodyPr/>
          <a:lstStyle/>
          <a:p>
            <a:fld id="{F1545CF9-CE95-49AC-AB68-225901FC38BA}" type="datetimeFigureOut">
              <a:rPr lang="en-GB" smtClean="0"/>
              <a:t>12/04/2023</a:t>
            </a:fld>
            <a:endParaRPr lang="en-GB"/>
          </a:p>
        </p:txBody>
      </p:sp>
      <p:sp>
        <p:nvSpPr>
          <p:cNvPr id="5" name="Footer Placeholder 4">
            <a:extLst>
              <a:ext uri="{FF2B5EF4-FFF2-40B4-BE49-F238E27FC236}">
                <a16:creationId xmlns:a16="http://schemas.microsoft.com/office/drawing/2014/main" id="{48A0AF26-28ED-4FAF-821B-CF5A583FF72D}"/>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4F7C9BE9-0258-4E21-BFEC-944D7E28C680}"/>
              </a:ext>
            </a:extLst>
          </p:cNvPr>
          <p:cNvSpPr>
            <a:spLocks noGrp="1"/>
          </p:cNvSpPr>
          <p:nvPr>
            <p:ph type="sldNum" sz="quarter" idx="12"/>
          </p:nvPr>
        </p:nvSpPr>
        <p:spPr>
          <a:xfrm>
            <a:off x="8610600" y="6356350"/>
            <a:ext cx="2743200" cy="365125"/>
          </a:xfrm>
          <a:prstGeom prst="rect">
            <a:avLst/>
          </a:prstGeom>
        </p:spPr>
        <p:txBody>
          <a:bodyPr/>
          <a:lstStyle/>
          <a:p>
            <a:fld id="{CA81CEAC-B9F4-4422-BDFD-A20B0F81DC54}" type="slidenum">
              <a:rPr lang="en-GB" smtClean="0"/>
              <a:t>‹#›</a:t>
            </a:fld>
            <a:endParaRPr lang="en-GB"/>
          </a:p>
        </p:txBody>
      </p:sp>
    </p:spTree>
    <p:extLst>
      <p:ext uri="{BB962C8B-B14F-4D97-AF65-F5344CB8AC3E}">
        <p14:creationId xmlns:p14="http://schemas.microsoft.com/office/powerpoint/2010/main" val="29235650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4/12/2023</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lang="en-GB" smtClean="0"/>
              <a:pPr marL="38100">
                <a:lnSpc>
                  <a:spcPts val="1240"/>
                </a:lnSpc>
              </a:pPr>
              <a:t>‹#›</a:t>
            </a:fld>
            <a:endParaRPr lang="en-GB"/>
          </a:p>
        </p:txBody>
      </p:sp>
    </p:spTree>
    <p:extLst>
      <p:ext uri="{BB962C8B-B14F-4D97-AF65-F5344CB8AC3E}">
        <p14:creationId xmlns:p14="http://schemas.microsoft.com/office/powerpoint/2010/main" val="3334090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658BA-D4A3-4F89-B41F-ACB60163E9EF}"/>
              </a:ext>
            </a:extLst>
          </p:cNvPr>
          <p:cNvSpPr>
            <a:spLocks noGrp="1"/>
          </p:cNvSpPr>
          <p:nvPr>
            <p:ph type="title"/>
          </p:nvPr>
        </p:nvSpPr>
        <p:spPr>
          <a:xfrm>
            <a:off x="831850" y="1709738"/>
            <a:ext cx="10515600" cy="1216342"/>
          </a:xfrm>
        </p:spPr>
        <p:txBody>
          <a:bodyPr anchor="b">
            <a:normAutofit/>
          </a:bodyPr>
          <a:lstStyle>
            <a:lvl1pPr>
              <a:defRPr sz="54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E9E8824-9962-4E23-BB8B-A8057B8C9D04}"/>
              </a:ext>
            </a:extLst>
          </p:cNvPr>
          <p:cNvSpPr>
            <a:spLocks noGrp="1"/>
          </p:cNvSpPr>
          <p:nvPr>
            <p:ph type="body" idx="1"/>
          </p:nvPr>
        </p:nvSpPr>
        <p:spPr>
          <a:xfrm>
            <a:off x="831850" y="345440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591617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7856F-1065-44CC-A2E5-72845D4649E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7DCB6A2-E590-484E-85E3-0BB0C1536CB5}"/>
              </a:ext>
            </a:extLst>
          </p:cNvPr>
          <p:cNvSpPr>
            <a:spLocks noGrp="1"/>
          </p:cNvSpPr>
          <p:nvPr>
            <p:ph sz="half" idx="1"/>
          </p:nvPr>
        </p:nvSpPr>
        <p:spPr>
          <a:xfrm>
            <a:off x="838200" y="1825625"/>
            <a:ext cx="5181600" cy="35060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CDA19AC-3B69-40D5-862B-4B3E27E37CFC}"/>
              </a:ext>
            </a:extLst>
          </p:cNvPr>
          <p:cNvSpPr>
            <a:spLocks noGrp="1"/>
          </p:cNvSpPr>
          <p:nvPr>
            <p:ph sz="half" idx="2"/>
          </p:nvPr>
        </p:nvSpPr>
        <p:spPr>
          <a:xfrm>
            <a:off x="6172200" y="1825625"/>
            <a:ext cx="5181600" cy="35060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51317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6D87F-2C89-4EC0-A645-3954F8CCC5D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758B8E6-09E0-492D-B3D8-27416A624B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09AD6E-09F3-48DB-B5F5-D6D6E6EDA586}"/>
              </a:ext>
            </a:extLst>
          </p:cNvPr>
          <p:cNvSpPr>
            <a:spLocks noGrp="1"/>
          </p:cNvSpPr>
          <p:nvPr>
            <p:ph sz="half" idx="2"/>
          </p:nvPr>
        </p:nvSpPr>
        <p:spPr>
          <a:xfrm>
            <a:off x="839788" y="2505075"/>
            <a:ext cx="5157787" cy="29250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9AD7D53-0BE2-4801-939F-31F5769BEE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9C8747-2DD2-45EE-B931-52A7BD460185}"/>
              </a:ext>
            </a:extLst>
          </p:cNvPr>
          <p:cNvSpPr>
            <a:spLocks noGrp="1"/>
          </p:cNvSpPr>
          <p:nvPr>
            <p:ph sz="quarter" idx="4"/>
          </p:nvPr>
        </p:nvSpPr>
        <p:spPr>
          <a:xfrm>
            <a:off x="6172200" y="2505075"/>
            <a:ext cx="5183188" cy="29250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91538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D5011-9499-4240-BDBC-0B54E37EAD2B}"/>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817817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13912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B02C-DFD0-43DA-AB4E-F0D7778267C6}"/>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26536B1-9C70-493C-B132-64C8D0641462}"/>
              </a:ext>
            </a:extLst>
          </p:cNvPr>
          <p:cNvSpPr>
            <a:spLocks noGrp="1"/>
          </p:cNvSpPr>
          <p:nvPr>
            <p:ph idx="1"/>
          </p:nvPr>
        </p:nvSpPr>
        <p:spPr>
          <a:xfrm>
            <a:off x="5183188" y="987426"/>
            <a:ext cx="6172200" cy="455524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5D85AAE-8F47-42A8-9674-8945E35687FC}"/>
              </a:ext>
            </a:extLst>
          </p:cNvPr>
          <p:cNvSpPr>
            <a:spLocks noGrp="1"/>
          </p:cNvSpPr>
          <p:nvPr>
            <p:ph type="body" sz="half" idx="2"/>
          </p:nvPr>
        </p:nvSpPr>
        <p:spPr>
          <a:xfrm>
            <a:off x="839788" y="2250830"/>
            <a:ext cx="3932237" cy="329184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13808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01CE7-7544-45FF-B4C0-0C640F776A65}"/>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5D7F3CA-A780-4334-A78F-E9B02655EBEC}"/>
              </a:ext>
            </a:extLst>
          </p:cNvPr>
          <p:cNvSpPr>
            <a:spLocks noGrp="1"/>
          </p:cNvSpPr>
          <p:nvPr>
            <p:ph type="pic" idx="1"/>
          </p:nvPr>
        </p:nvSpPr>
        <p:spPr>
          <a:xfrm>
            <a:off x="5183188" y="987426"/>
            <a:ext cx="6172200" cy="45271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59E86A9-7075-48CF-B107-8AAC374EBAD7}"/>
              </a:ext>
            </a:extLst>
          </p:cNvPr>
          <p:cNvSpPr>
            <a:spLocks noGrp="1"/>
          </p:cNvSpPr>
          <p:nvPr>
            <p:ph type="body" sz="half" idx="2"/>
          </p:nvPr>
        </p:nvSpPr>
        <p:spPr>
          <a:xfrm>
            <a:off x="839788" y="2293034"/>
            <a:ext cx="3932237" cy="32215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5913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2.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7" Type="http://schemas.openxmlformats.org/officeDocument/2006/relationships/image" Target="../media/image9.jpg"/><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theme" Target="../theme/theme3.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BFEFB9-9BF1-40AB-9E5B-A9919D5B6D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75E7CEE-351E-4671-8916-6C4338CC2594}"/>
              </a:ext>
            </a:extLst>
          </p:cNvPr>
          <p:cNvSpPr>
            <a:spLocks noGrp="1"/>
          </p:cNvSpPr>
          <p:nvPr>
            <p:ph type="body" idx="1"/>
          </p:nvPr>
        </p:nvSpPr>
        <p:spPr>
          <a:xfrm>
            <a:off x="838200" y="1825625"/>
            <a:ext cx="10515600" cy="36878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7" descr="Text&#10;&#10;Description automatically generated with medium confidence">
            <a:extLst>
              <a:ext uri="{FF2B5EF4-FFF2-40B4-BE49-F238E27FC236}">
                <a16:creationId xmlns:a16="http://schemas.microsoft.com/office/drawing/2014/main" id="{105FA974-23F0-4C3D-92AE-DD524E1AC8E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521863" y="5513479"/>
            <a:ext cx="2981159" cy="1325563"/>
          </a:xfrm>
          <a:prstGeom prst="rect">
            <a:avLst/>
          </a:prstGeom>
        </p:spPr>
      </p:pic>
      <p:pic>
        <p:nvPicPr>
          <p:cNvPr id="9" name="Picture 8">
            <a:extLst>
              <a:ext uri="{FF2B5EF4-FFF2-40B4-BE49-F238E27FC236}">
                <a16:creationId xmlns:a16="http://schemas.microsoft.com/office/drawing/2014/main" id="{7A321534-C585-420B-99DC-394766A3E1AA}"/>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901059" y="6308538"/>
            <a:ext cx="3452741" cy="240609"/>
          </a:xfrm>
          <a:prstGeom prst="rect">
            <a:avLst/>
          </a:prstGeom>
        </p:spPr>
      </p:pic>
    </p:spTree>
    <p:extLst>
      <p:ext uri="{BB962C8B-B14F-4D97-AF65-F5344CB8AC3E}">
        <p14:creationId xmlns:p14="http://schemas.microsoft.com/office/powerpoint/2010/main" val="3837219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72" r:id="rId10"/>
  </p:sldLayoutIdLst>
  <p:txStyles>
    <p:titleStyle>
      <a:lvl1pPr algn="l" defTabSz="914400" rtl="0" eaLnBrk="1" latinLnBrk="0" hangingPunct="1">
        <a:lnSpc>
          <a:spcPct val="90000"/>
        </a:lnSpc>
        <a:spcBef>
          <a:spcPct val="0"/>
        </a:spcBef>
        <a:buNone/>
        <a:defRPr sz="3600" b="0" kern="1200">
          <a:solidFill>
            <a:srgbClr val="55068A"/>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004B"/>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6683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1" r:id="rId3"/>
    <p:sldLayoutId id="2147483669" r:id="rId4"/>
    <p:sldLayoutId id="2147483670"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8551059" y="400123"/>
            <a:ext cx="2783061" cy="734301"/>
          </a:xfrm>
          <a:prstGeom prst="rect">
            <a:avLst/>
          </a:prstGeom>
        </p:spPr>
      </p:pic>
      <p:sp>
        <p:nvSpPr>
          <p:cNvPr id="2" name="Holder 2"/>
          <p:cNvSpPr>
            <a:spLocks noGrp="1"/>
          </p:cNvSpPr>
          <p:nvPr>
            <p:ph type="title"/>
          </p:nvPr>
        </p:nvSpPr>
        <p:spPr>
          <a:xfrm>
            <a:off x="1017356" y="2210257"/>
            <a:ext cx="10157289" cy="615553"/>
          </a:xfrm>
          <a:prstGeom prst="rect">
            <a:avLst/>
          </a:prstGeom>
        </p:spPr>
        <p:txBody>
          <a:bodyPr wrap="square" lIns="0" tIns="0" rIns="0" bIns="0">
            <a:spAutoFit/>
          </a:bodyPr>
          <a:lstStyle>
            <a:lvl1pPr>
              <a:defRPr sz="4000" b="0" i="0">
                <a:solidFill>
                  <a:schemeClr val="tx1"/>
                </a:solidFill>
                <a:latin typeface="Calibri Light"/>
                <a:cs typeface="Calibri Light"/>
              </a:defRPr>
            </a:lvl1pPr>
          </a:lstStyle>
          <a:p>
            <a:endParaRPr/>
          </a:p>
        </p:txBody>
      </p:sp>
      <p:sp>
        <p:nvSpPr>
          <p:cNvPr id="3" name="Holder 3"/>
          <p:cNvSpPr>
            <a:spLocks noGrp="1"/>
          </p:cNvSpPr>
          <p:nvPr>
            <p:ph type="body" idx="1"/>
          </p:nvPr>
        </p:nvSpPr>
        <p:spPr>
          <a:xfrm>
            <a:off x="120023" y="1488058"/>
            <a:ext cx="10711179" cy="923330"/>
          </a:xfrm>
          <a:prstGeom prst="rect">
            <a:avLst/>
          </a:prstGeom>
        </p:spPr>
        <p:txBody>
          <a:bodyPr wrap="square" lIns="0" tIns="0" rIns="0" bIns="0">
            <a:spAutoFit/>
          </a:bodyPr>
          <a:lstStyle>
            <a:lvl1pPr>
              <a:defRPr sz="6000" b="0" i="0">
                <a:solidFill>
                  <a:schemeClr val="tx1"/>
                </a:solidFill>
                <a:latin typeface="Calibri Light"/>
                <a:cs typeface="Calibri Light"/>
              </a:defRPr>
            </a:lvl1pPr>
          </a:lstStyle>
          <a:p>
            <a:endParaRPr/>
          </a:p>
        </p:txBody>
      </p:sp>
      <p:sp>
        <p:nvSpPr>
          <p:cNvPr id="4" name="Holder 4"/>
          <p:cNvSpPr>
            <a:spLocks noGrp="1"/>
          </p:cNvSpPr>
          <p:nvPr>
            <p:ph type="ftr" sz="quarter" idx="5"/>
          </p:nvPr>
        </p:nvSpPr>
        <p:spPr>
          <a:xfrm>
            <a:off x="4145280" y="6377940"/>
            <a:ext cx="390144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4/12/2023</a:t>
            </a:fld>
            <a:endParaRPr lang="en-US"/>
          </a:p>
        </p:txBody>
      </p:sp>
      <p:sp>
        <p:nvSpPr>
          <p:cNvPr id="6" name="Holder 6"/>
          <p:cNvSpPr>
            <a:spLocks noGrp="1"/>
          </p:cNvSpPr>
          <p:nvPr>
            <p:ph type="sldNum" sz="quarter" idx="7"/>
          </p:nvPr>
        </p:nvSpPr>
        <p:spPr>
          <a:xfrm>
            <a:off x="11098785" y="6465214"/>
            <a:ext cx="430105" cy="156068"/>
          </a:xfrm>
          <a:prstGeom prst="rect">
            <a:avLst/>
          </a:prstGeom>
        </p:spPr>
        <p:txBody>
          <a:bodyPr wrap="square" lIns="0" tIns="0" rIns="0" bIns="0">
            <a:spAutoFit/>
          </a:bodyPr>
          <a:lstStyle>
            <a:lvl1pPr>
              <a:defRPr sz="1200" b="0" i="0">
                <a:solidFill>
                  <a:srgbClr val="888888"/>
                </a:solidFill>
                <a:latin typeface="Calibri"/>
                <a:cs typeface="Calibri"/>
              </a:defRPr>
            </a:lvl1pPr>
          </a:lstStyle>
          <a:p>
            <a:pPr marL="38100">
              <a:lnSpc>
                <a:spcPts val="1240"/>
              </a:lnSpc>
            </a:pPr>
            <a:fld id="{81D60167-4931-47E6-BA6A-407CBD079E47}" type="slidenum">
              <a:rPr lang="en-GB" smtClean="0"/>
              <a:pPr marL="38100">
                <a:lnSpc>
                  <a:spcPts val="1240"/>
                </a:lnSpc>
              </a:pPr>
              <a:t>‹#›</a:t>
            </a:fld>
            <a:endParaRPr lang="en-GB"/>
          </a:p>
        </p:txBody>
      </p:sp>
    </p:spTree>
    <p:extLst>
      <p:ext uri="{BB962C8B-B14F-4D97-AF65-F5344CB8AC3E}">
        <p14:creationId xmlns:p14="http://schemas.microsoft.com/office/powerpoint/2010/main" val="364588881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2FDCC4-35D2-7497-BC18-2ABE1B66A3AE}"/>
              </a:ext>
            </a:extLst>
          </p:cNvPr>
          <p:cNvSpPr txBox="1"/>
          <p:nvPr/>
        </p:nvSpPr>
        <p:spPr>
          <a:xfrm>
            <a:off x="863029" y="4787757"/>
            <a:ext cx="10839236" cy="2246769"/>
          </a:xfrm>
          <a:prstGeom prst="rect">
            <a:avLst/>
          </a:prstGeom>
          <a:noFill/>
        </p:spPr>
        <p:txBody>
          <a:bodyPr wrap="square" rtlCol="0">
            <a:spAutoFit/>
          </a:bodyPr>
          <a:lstStyle/>
          <a:p>
            <a:pPr rtl="0" fontAlgn="base"/>
            <a:r>
              <a:rPr lang="en-GB" sz="2400" b="1" i="0">
                <a:solidFill>
                  <a:schemeClr val="bg1"/>
                </a:solidFill>
                <a:effectLst/>
                <a:latin typeface="Century Gothic" panose="020B0502020202020204" pitchFamily="34" charset="0"/>
              </a:rPr>
              <a:t>Cancer Awareness &amp; Symptoms – Tackling Health Inequalities in NCL</a:t>
            </a:r>
            <a:r>
              <a:rPr lang="en-GB" sz="2400" b="0" i="0">
                <a:solidFill>
                  <a:schemeClr val="bg1"/>
                </a:solidFill>
                <a:effectLst/>
                <a:latin typeface="Century Gothic" panose="020B0502020202020204" pitchFamily="34" charset="0"/>
              </a:rPr>
              <a:t> </a:t>
            </a:r>
            <a:endParaRPr lang="en-GB" sz="2400" b="0" i="0">
              <a:solidFill>
                <a:schemeClr val="bg1"/>
              </a:solidFill>
              <a:effectLst/>
              <a:latin typeface="Segoe UI" panose="020B0502040204020203" pitchFamily="34" charset="0"/>
            </a:endParaRPr>
          </a:p>
          <a:p>
            <a:pPr rtl="0" fontAlgn="base"/>
            <a:r>
              <a:rPr lang="en-GB" sz="2400" b="1" i="0">
                <a:solidFill>
                  <a:schemeClr val="bg1"/>
                </a:solidFill>
                <a:effectLst/>
                <a:latin typeface="Century Gothic" panose="020B0502020202020204" pitchFamily="34" charset="0"/>
              </a:rPr>
              <a:t>Population Health Grant Scheme</a:t>
            </a:r>
            <a:r>
              <a:rPr lang="en-GB" sz="2400">
                <a:solidFill>
                  <a:schemeClr val="bg1"/>
                </a:solidFill>
                <a:latin typeface="Century Gothic" panose="020B0502020202020204" pitchFamily="34" charset="0"/>
              </a:rPr>
              <a:t>; </a:t>
            </a:r>
            <a:r>
              <a:rPr lang="en-GB" sz="2400" b="1" i="0">
                <a:solidFill>
                  <a:schemeClr val="bg1"/>
                </a:solidFill>
                <a:effectLst/>
                <a:latin typeface="Century Gothic" panose="020B0502020202020204" pitchFamily="34" charset="0"/>
              </a:rPr>
              <a:t>Call for Expressions of Interest</a:t>
            </a:r>
          </a:p>
          <a:p>
            <a:pPr rtl="0" fontAlgn="base"/>
            <a:r>
              <a:rPr lang="en-GB" sz="2400" b="1" i="0">
                <a:solidFill>
                  <a:schemeClr val="bg1"/>
                </a:solidFill>
                <a:effectLst/>
                <a:latin typeface="Century Gothic" panose="020B0502020202020204" pitchFamily="34" charset="0"/>
              </a:rPr>
              <a:t>Deadline for submission – 26</a:t>
            </a:r>
            <a:r>
              <a:rPr lang="en-GB" sz="2400" b="1" i="0" baseline="30000">
                <a:solidFill>
                  <a:schemeClr val="bg1"/>
                </a:solidFill>
                <a:effectLst/>
                <a:latin typeface="Century Gothic" panose="020B0502020202020204" pitchFamily="34" charset="0"/>
              </a:rPr>
              <a:t>th</a:t>
            </a:r>
            <a:r>
              <a:rPr lang="en-GB" sz="2400" b="1" i="0">
                <a:solidFill>
                  <a:schemeClr val="bg1"/>
                </a:solidFill>
                <a:effectLst/>
                <a:latin typeface="Century Gothic" panose="020B0502020202020204" pitchFamily="34" charset="0"/>
              </a:rPr>
              <a:t> May 2023, 4 p.m.</a:t>
            </a:r>
          </a:p>
          <a:p>
            <a:pPr rtl="0" fontAlgn="base"/>
            <a:br>
              <a:rPr lang="en-GB" sz="2400" b="1">
                <a:solidFill>
                  <a:schemeClr val="bg1"/>
                </a:solidFill>
                <a:latin typeface="Century Gothic" panose="020B0502020202020204" pitchFamily="34" charset="0"/>
              </a:rPr>
            </a:br>
            <a:r>
              <a:rPr lang="en-GB" sz="2400" b="1">
                <a:solidFill>
                  <a:schemeClr val="bg1"/>
                </a:solidFill>
                <a:latin typeface="Century Gothic" panose="020B0502020202020204" pitchFamily="34" charset="0"/>
              </a:rPr>
              <a:t>Appendix 1 -a</a:t>
            </a:r>
            <a:r>
              <a:rPr lang="en-GB" sz="2400" b="1" i="0">
                <a:solidFill>
                  <a:schemeClr val="bg1"/>
                </a:solidFill>
                <a:effectLst/>
                <a:latin typeface="Century Gothic" panose="020B0502020202020204" pitchFamily="34" charset="0"/>
              </a:rPr>
              <a:t>dditional information</a:t>
            </a:r>
            <a:endParaRPr lang="en-GB" sz="2400" b="0" i="0">
              <a:solidFill>
                <a:schemeClr val="bg1"/>
              </a:solidFill>
              <a:effectLst/>
              <a:latin typeface="Segoe UI" panose="020B0502040204020203" pitchFamily="34" charset="0"/>
            </a:endParaRPr>
          </a:p>
          <a:p>
            <a:endParaRPr lang="en-GB"/>
          </a:p>
        </p:txBody>
      </p:sp>
    </p:spTree>
    <p:extLst>
      <p:ext uri="{BB962C8B-B14F-4D97-AF65-F5344CB8AC3E}">
        <p14:creationId xmlns:p14="http://schemas.microsoft.com/office/powerpoint/2010/main" val="691226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255AD-9099-1BF4-F92C-22D895E1E0D3}"/>
              </a:ext>
            </a:extLst>
          </p:cNvPr>
          <p:cNvSpPr>
            <a:spLocks noGrp="1"/>
          </p:cNvSpPr>
          <p:nvPr>
            <p:ph type="title"/>
          </p:nvPr>
        </p:nvSpPr>
        <p:spPr/>
        <p:txBody>
          <a:bodyPr>
            <a:normAutofit/>
          </a:bodyPr>
          <a:lstStyle/>
          <a:p>
            <a:pPr algn="ctr"/>
            <a:r>
              <a:rPr lang="en-GB" sz="2800">
                <a:latin typeface="Century Gothic"/>
              </a:rPr>
              <a:t>Your EoI should focus on these key points</a:t>
            </a:r>
          </a:p>
        </p:txBody>
      </p:sp>
      <p:sp>
        <p:nvSpPr>
          <p:cNvPr id="3" name="Content Placeholder 2">
            <a:extLst>
              <a:ext uri="{FF2B5EF4-FFF2-40B4-BE49-F238E27FC236}">
                <a16:creationId xmlns:a16="http://schemas.microsoft.com/office/drawing/2014/main" id="{01405F55-F7CA-DCFB-A2D3-E47DB7F9AA10}"/>
              </a:ext>
            </a:extLst>
          </p:cNvPr>
          <p:cNvSpPr>
            <a:spLocks noGrp="1"/>
          </p:cNvSpPr>
          <p:nvPr>
            <p:ph idx="1"/>
          </p:nvPr>
        </p:nvSpPr>
        <p:spPr>
          <a:xfrm>
            <a:off x="838200" y="1700520"/>
            <a:ext cx="10515600" cy="3824331"/>
          </a:xfrm>
        </p:spPr>
        <p:txBody>
          <a:bodyPr vert="horz" lIns="91440" tIns="45720" rIns="91440" bIns="45720" rtlCol="0" anchor="t">
            <a:normAutofit/>
          </a:bodyPr>
          <a:lstStyle/>
          <a:p>
            <a:r>
              <a:rPr lang="en-GB" sz="1800">
                <a:latin typeface="Century Gothic"/>
              </a:rPr>
              <a:t>Align with the NCL Population Health Improvement Strategy principles: tackling health inequalities, local, co-designed, reducing health inequalities and empowering communities.</a:t>
            </a:r>
          </a:p>
          <a:p>
            <a:r>
              <a:rPr lang="en-GB" sz="1800">
                <a:latin typeface="Century Gothic"/>
              </a:rPr>
              <a:t>Have a focus on improving patient experience</a:t>
            </a:r>
          </a:p>
          <a:p>
            <a:r>
              <a:rPr lang="en-GB" sz="1800">
                <a:latin typeface="Century Gothic"/>
              </a:rPr>
              <a:t>Be a new project and complement and add value to existing projects and initiatives in the area (slides 3 &amp; 4)</a:t>
            </a:r>
          </a:p>
          <a:p>
            <a:r>
              <a:rPr lang="en-GB" sz="1800">
                <a:latin typeface="Century Gothic"/>
              </a:rPr>
              <a:t>Improve access to cancer awareness, prevention, and screening for specific populations, such as people with disabilities, those with learning difficulties, and homeless individuals.</a:t>
            </a:r>
          </a:p>
          <a:p>
            <a:r>
              <a:rPr lang="en-GB" sz="1800">
                <a:latin typeface="Century Gothic"/>
              </a:rPr>
              <a:t>Build partnerships and collaborations between the lead applicant and other NHS organisations, VCS organisations, and statutory services.</a:t>
            </a:r>
          </a:p>
          <a:p>
            <a:r>
              <a:rPr lang="en-GB" sz="1800">
                <a:latin typeface="Century Gothic"/>
              </a:rPr>
              <a:t>Implement an evaluation and impact measurement framework to ensure sustainability beyond the grant period.</a:t>
            </a:r>
          </a:p>
          <a:p>
            <a:endParaRPr lang="en-GB" sz="1400"/>
          </a:p>
        </p:txBody>
      </p:sp>
    </p:spTree>
    <p:extLst>
      <p:ext uri="{BB962C8B-B14F-4D97-AF65-F5344CB8AC3E}">
        <p14:creationId xmlns:p14="http://schemas.microsoft.com/office/powerpoint/2010/main" val="3005615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Title 1">
            <a:extLst>
              <a:ext uri="{FF2B5EF4-FFF2-40B4-BE49-F238E27FC236}">
                <a16:creationId xmlns:a16="http://schemas.microsoft.com/office/drawing/2014/main" id="{B52B4D1A-CF6A-2DD4-E65F-DF3B02C5F2E5}"/>
              </a:ext>
            </a:extLst>
          </p:cNvPr>
          <p:cNvSpPr>
            <a:spLocks noGrp="1"/>
          </p:cNvSpPr>
          <p:nvPr>
            <p:ph type="title"/>
          </p:nvPr>
        </p:nvSpPr>
        <p:spPr>
          <a:xfrm>
            <a:off x="838200" y="365125"/>
            <a:ext cx="10515600" cy="1325563"/>
          </a:xfrm>
        </p:spPr>
        <p:txBody>
          <a:bodyPr>
            <a:normAutofit/>
          </a:bodyPr>
          <a:lstStyle/>
          <a:p>
            <a:pPr algn="ctr"/>
            <a:r>
              <a:rPr lang="en-US" sz="2800"/>
              <a:t>NCL ICS standards for Population Health</a:t>
            </a:r>
          </a:p>
        </p:txBody>
      </p:sp>
      <p:pic>
        <p:nvPicPr>
          <p:cNvPr id="1026" name="Picture 2">
            <a:extLst>
              <a:ext uri="{FF2B5EF4-FFF2-40B4-BE49-F238E27FC236}">
                <a16:creationId xmlns:a16="http://schemas.microsoft.com/office/drawing/2014/main" id="{C84F487C-094D-7E90-0691-8D5DBEA4FBE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583680" y="2349564"/>
            <a:ext cx="5039360" cy="1399032"/>
          </a:xfrm>
          <a:prstGeom prst="rect">
            <a:avLst/>
          </a:prstGeom>
          <a:solidFill>
            <a:srgbClr val="FFFFFF"/>
          </a:solidFill>
        </p:spPr>
      </p:pic>
      <p:sp>
        <p:nvSpPr>
          <p:cNvPr id="9" name="TextBox 8">
            <a:extLst>
              <a:ext uri="{FF2B5EF4-FFF2-40B4-BE49-F238E27FC236}">
                <a16:creationId xmlns:a16="http://schemas.microsoft.com/office/drawing/2014/main" id="{F634E713-D472-8990-061F-3D200AF25F01}"/>
              </a:ext>
            </a:extLst>
          </p:cNvPr>
          <p:cNvSpPr txBox="1"/>
          <p:nvPr/>
        </p:nvSpPr>
        <p:spPr>
          <a:xfrm>
            <a:off x="6583679" y="1758633"/>
            <a:ext cx="5039361" cy="590931"/>
          </a:xfrm>
          <a:prstGeom prst="rect">
            <a:avLst/>
          </a:prstGeom>
          <a:noFill/>
        </p:spPr>
        <p:txBody>
          <a:bodyPr wrap="square">
            <a:spAutoFit/>
          </a:bodyPr>
          <a:lstStyle/>
          <a:p>
            <a:pPr marR="0" lvl="0" defTabSz="914391" eaLnBrk="1" fontAlgn="base" hangingPunct="1">
              <a:lnSpc>
                <a:spcPct val="90000"/>
              </a:lnSpc>
              <a:spcBef>
                <a:spcPct val="0"/>
              </a:spcBef>
              <a:spcAft>
                <a:spcPts val="600"/>
              </a:spcAft>
              <a:buClrTx/>
              <a:buSzTx/>
              <a:tabLst/>
            </a:pPr>
            <a:r>
              <a:rPr kumimoji="0" lang="en-US" altLang="en-US" sz="1800" i="0" u="none" strike="noStrike" cap="none" normalizeH="0" baseline="0">
                <a:ln>
                  <a:noFill/>
                </a:ln>
                <a:solidFill>
                  <a:srgbClr val="7030A0"/>
                </a:solidFill>
                <a:effectLst/>
                <a:latin typeface="Century Gothic" panose="020B0502020202020204" pitchFamily="34" charset="0"/>
              </a:rPr>
              <a:t>The core principles of the NCL Population Health Improvement Strategy</a:t>
            </a:r>
          </a:p>
        </p:txBody>
      </p:sp>
      <p:sp>
        <p:nvSpPr>
          <p:cNvPr id="3" name="Rectangle 1">
            <a:extLst>
              <a:ext uri="{FF2B5EF4-FFF2-40B4-BE49-F238E27FC236}">
                <a16:creationId xmlns:a16="http://schemas.microsoft.com/office/drawing/2014/main" id="{213CF6C5-FDD6-4672-BF56-89E586D1FFF1}"/>
              </a:ext>
            </a:extLst>
          </p:cNvPr>
          <p:cNvSpPr>
            <a:spLocks noChangeArrowheads="1"/>
          </p:cNvSpPr>
          <p:nvPr/>
        </p:nvSpPr>
        <p:spPr bwMode="auto">
          <a:xfrm>
            <a:off x="721360" y="1906484"/>
            <a:ext cx="5872480" cy="435133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just" defTabSz="914391" eaLnBrk="1" fontAlgn="base" hangingPunct="1">
              <a:lnSpc>
                <a:spcPct val="90000"/>
              </a:lnSpc>
              <a:spcBef>
                <a:spcPct val="0"/>
              </a:spcBef>
              <a:spcAft>
                <a:spcPts val="600"/>
              </a:spcAft>
              <a:buClrTx/>
              <a:buSzTx/>
              <a:tabLst/>
            </a:pPr>
            <a:r>
              <a:rPr kumimoji="0" lang="en-US" altLang="en-US" sz="1400" b="0" i="0" u="none" strike="noStrike" cap="none" normalizeH="0" baseline="0">
                <a:ln>
                  <a:noFill/>
                </a:ln>
                <a:effectLst/>
                <a:latin typeface="Century Gothic" panose="020B0502020202020204" pitchFamily="34" charset="0"/>
              </a:rPr>
              <a:t>In the NHS there is a greater emphasis on population health and commissioning on a population health basis. We need to start doing things differently to improve the outcomes and wellbeing of our residents, with a core focus to reduce inequalities in health and wellbeing outcomes, as well as experience of and access to health and care services.</a:t>
            </a:r>
          </a:p>
          <a:p>
            <a:pPr marR="0" lvl="0" algn="just" defTabSz="914391" eaLnBrk="1" fontAlgn="base" hangingPunct="1">
              <a:lnSpc>
                <a:spcPct val="90000"/>
              </a:lnSpc>
              <a:spcBef>
                <a:spcPct val="0"/>
              </a:spcBef>
              <a:spcAft>
                <a:spcPts val="600"/>
              </a:spcAft>
              <a:buClrTx/>
              <a:buSzTx/>
              <a:tabLst/>
            </a:pPr>
            <a:r>
              <a:rPr kumimoji="0" lang="en-US" altLang="en-US" sz="1400" b="0" i="0" u="none" strike="noStrike" cap="none" normalizeH="0" baseline="0">
                <a:ln>
                  <a:noFill/>
                </a:ln>
                <a:effectLst/>
                <a:latin typeface="Century Gothic" panose="020B0502020202020204" pitchFamily="34" charset="0"/>
              </a:rPr>
              <a:t>By following a population health improvement approach, we will:</a:t>
            </a:r>
          </a:p>
          <a:p>
            <a:pPr marL="171450" marR="0" lvl="0" indent="-171450" algn="just" defTabSz="914391" eaLnBrk="1" fontAlgn="base" hangingPunct="1">
              <a:lnSpc>
                <a:spcPct val="90000"/>
              </a:lnSpc>
              <a:spcBef>
                <a:spcPct val="0"/>
              </a:spcBef>
              <a:spcAft>
                <a:spcPts val="600"/>
              </a:spcAft>
              <a:buClrTx/>
              <a:buSzTx/>
              <a:buFont typeface="Arial" panose="020B0604020202020204" pitchFamily="34" charset="0"/>
              <a:buChar char="•"/>
              <a:tabLst/>
            </a:pPr>
            <a:r>
              <a:rPr kumimoji="0" lang="en-US" altLang="en-US" sz="1400" b="0" i="0" u="none" strike="noStrike" cap="none" normalizeH="0" baseline="0">
                <a:ln>
                  <a:noFill/>
                </a:ln>
                <a:effectLst/>
                <a:latin typeface="Century Gothic" panose="020B0502020202020204" pitchFamily="34" charset="0"/>
              </a:rPr>
              <a:t>Connect with communities to make a meaningful difference in how services are planned and delivered, so that we can address inequalities of access that lead to poorer outcomes for some of our communities;</a:t>
            </a:r>
          </a:p>
          <a:p>
            <a:pPr marL="171450" marR="0" lvl="0" indent="-171450" algn="just" defTabSz="914391" eaLnBrk="1" fontAlgn="base" hangingPunct="1">
              <a:lnSpc>
                <a:spcPct val="90000"/>
              </a:lnSpc>
              <a:spcBef>
                <a:spcPct val="0"/>
              </a:spcBef>
              <a:spcAft>
                <a:spcPts val="600"/>
              </a:spcAft>
              <a:buClrTx/>
              <a:buSzTx/>
              <a:buFont typeface="Arial" panose="020B0604020202020204" pitchFamily="34" charset="0"/>
              <a:buChar char="•"/>
              <a:tabLst/>
            </a:pPr>
            <a:r>
              <a:rPr kumimoji="0" lang="en-US" altLang="en-US" sz="1400" b="0" i="0" u="none" strike="noStrike" cap="none" normalizeH="0" baseline="0">
                <a:ln>
                  <a:noFill/>
                </a:ln>
                <a:effectLst/>
                <a:latin typeface="Century Gothic" panose="020B0502020202020204" pitchFamily="34" charset="0"/>
              </a:rPr>
              <a:t>Use the opportunities that the ICS provides for all partners to work together with communities, as well as within our own </a:t>
            </a:r>
            <a:r>
              <a:rPr kumimoji="0" lang="en-GB" altLang="en-US" sz="1400" b="0" i="0" u="none" strike="noStrike" cap="none" normalizeH="0" baseline="0">
                <a:ln>
                  <a:noFill/>
                </a:ln>
                <a:effectLst/>
                <a:latin typeface="Century Gothic" panose="020B0502020202020204" pitchFamily="34" charset="0"/>
              </a:rPr>
              <a:t>organisation</a:t>
            </a:r>
            <a:r>
              <a:rPr kumimoji="0" lang="en-US" altLang="en-US" sz="1400" b="0" i="0" u="none" strike="noStrike" cap="none" normalizeH="0" baseline="0">
                <a:ln>
                  <a:noFill/>
                </a:ln>
                <a:effectLst/>
                <a:latin typeface="Century Gothic" panose="020B0502020202020204" pitchFamily="34" charset="0"/>
              </a:rPr>
              <a:t> i.e., NCL ICB, NCL Providers, Local Authorities to make the necessary changes;</a:t>
            </a:r>
          </a:p>
          <a:p>
            <a:pPr marL="171450" marR="0" lvl="0" indent="-171450" algn="just" defTabSz="914391" eaLnBrk="1" fontAlgn="base" hangingPunct="1">
              <a:lnSpc>
                <a:spcPct val="90000"/>
              </a:lnSpc>
              <a:spcBef>
                <a:spcPct val="0"/>
              </a:spcBef>
              <a:spcAft>
                <a:spcPts val="600"/>
              </a:spcAft>
              <a:buClrTx/>
              <a:buSzTx/>
              <a:buFont typeface="Arial" panose="020B0604020202020204" pitchFamily="34" charset="0"/>
              <a:buChar char="•"/>
              <a:tabLst/>
            </a:pPr>
            <a:r>
              <a:rPr kumimoji="0" lang="en-US" altLang="en-US" sz="1400" b="0" i="0" u="none" strike="noStrike" cap="none" normalizeH="0" baseline="0">
                <a:ln>
                  <a:noFill/>
                </a:ln>
                <a:effectLst/>
                <a:latin typeface="Century Gothic" panose="020B0502020202020204" pitchFamily="34" charset="0"/>
              </a:rPr>
              <a:t>Make our health and care system sustainable, focusing on early intervention and prevention – thereby reducing and eliminating the escalation of ill health and poor wellbeing.</a:t>
            </a:r>
          </a:p>
          <a:p>
            <a:pPr marR="0" lvl="0" defTabSz="914391" eaLnBrk="1" fontAlgn="base" hangingPunct="1">
              <a:lnSpc>
                <a:spcPct val="90000"/>
              </a:lnSpc>
              <a:spcBef>
                <a:spcPct val="0"/>
              </a:spcBef>
              <a:spcAft>
                <a:spcPts val="600"/>
              </a:spcAft>
              <a:buClrTx/>
              <a:buSzTx/>
              <a:tabLst/>
            </a:pPr>
            <a:endParaRPr kumimoji="0" lang="en-US" altLang="en-US" sz="1100" b="1" i="0" u="none" strike="noStrike" cap="none" normalizeH="0" baseline="0">
              <a:ln>
                <a:noFill/>
              </a:ln>
              <a:effectLst/>
              <a:latin typeface="+mn-lt"/>
            </a:endParaRPr>
          </a:p>
        </p:txBody>
      </p:sp>
    </p:spTree>
    <p:extLst>
      <p:ext uri="{BB962C8B-B14F-4D97-AF65-F5344CB8AC3E}">
        <p14:creationId xmlns:p14="http://schemas.microsoft.com/office/powerpoint/2010/main" val="1868952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Title 1">
            <a:extLst>
              <a:ext uri="{FF2B5EF4-FFF2-40B4-BE49-F238E27FC236}">
                <a16:creationId xmlns:a16="http://schemas.microsoft.com/office/drawing/2014/main" id="{B52B4D1A-CF6A-2DD4-E65F-DF3B02C5F2E5}"/>
              </a:ext>
            </a:extLst>
          </p:cNvPr>
          <p:cNvSpPr>
            <a:spLocks noGrp="1"/>
          </p:cNvSpPr>
          <p:nvPr>
            <p:ph type="title"/>
          </p:nvPr>
        </p:nvSpPr>
        <p:spPr>
          <a:xfrm>
            <a:off x="838200" y="365125"/>
            <a:ext cx="10515600" cy="1325563"/>
          </a:xfrm>
        </p:spPr>
        <p:txBody>
          <a:bodyPr>
            <a:normAutofit/>
          </a:bodyPr>
          <a:lstStyle/>
          <a:p>
            <a:r>
              <a:rPr lang="en-US" sz="2800"/>
              <a:t>NCL cancer prevention, awareness screening strategy </a:t>
            </a:r>
          </a:p>
        </p:txBody>
      </p:sp>
      <p:sp>
        <p:nvSpPr>
          <p:cNvPr id="7" name="Rectangle 1">
            <a:extLst>
              <a:ext uri="{FF2B5EF4-FFF2-40B4-BE49-F238E27FC236}">
                <a16:creationId xmlns:a16="http://schemas.microsoft.com/office/drawing/2014/main" id="{10325EE4-EEC1-E288-AF7C-232C595EE9A5}"/>
              </a:ext>
            </a:extLst>
          </p:cNvPr>
          <p:cNvSpPr>
            <a:spLocks noChangeArrowheads="1"/>
          </p:cNvSpPr>
          <p:nvPr/>
        </p:nvSpPr>
        <p:spPr bwMode="auto">
          <a:xfrm>
            <a:off x="984914" y="1690688"/>
            <a:ext cx="8323766" cy="3778377"/>
          </a:xfrm>
          <a:prstGeom prst="rect">
            <a:avLst/>
          </a:prstGeom>
          <a:ln w="22225">
            <a:no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defTabSz="914391" eaLnBrk="1" fontAlgn="base" hangingPunct="1">
              <a:lnSpc>
                <a:spcPct val="90000"/>
              </a:lnSpc>
              <a:spcBef>
                <a:spcPct val="0"/>
              </a:spcBef>
              <a:spcAft>
                <a:spcPts val="600"/>
              </a:spcAft>
              <a:buClrTx/>
              <a:buSzTx/>
              <a:tabLst/>
            </a:pPr>
            <a:r>
              <a:rPr lang="en-GB" sz="1400">
                <a:solidFill>
                  <a:srgbClr val="55068A"/>
                </a:solidFill>
                <a:latin typeface="Century Gothic" panose="020B0502020202020204" pitchFamily="34" charset="0"/>
              </a:rPr>
              <a:t>The NCL cancer prevention, awareness and screening strategy is being refreshed to provide a steer on the priorities that should be focused on over the next five years.</a:t>
            </a:r>
          </a:p>
          <a:p>
            <a:pPr marR="0" lvl="0" defTabSz="914391" eaLnBrk="1" fontAlgn="base" hangingPunct="1">
              <a:lnSpc>
                <a:spcPct val="90000"/>
              </a:lnSpc>
              <a:spcBef>
                <a:spcPct val="0"/>
              </a:spcBef>
              <a:spcAft>
                <a:spcPts val="600"/>
              </a:spcAft>
              <a:buClrTx/>
              <a:buSzTx/>
              <a:tabLst/>
            </a:pPr>
            <a:endParaRPr lang="en-GB" sz="1400">
              <a:solidFill>
                <a:srgbClr val="55068A"/>
              </a:solidFill>
              <a:latin typeface="Century Gothic" panose="020B0502020202020204" pitchFamily="34" charset="0"/>
            </a:endParaRPr>
          </a:p>
          <a:p>
            <a:pPr marR="0" lvl="0" defTabSz="914391" eaLnBrk="1" fontAlgn="base" hangingPunct="1">
              <a:lnSpc>
                <a:spcPct val="90000"/>
              </a:lnSpc>
              <a:spcBef>
                <a:spcPct val="0"/>
              </a:spcBef>
              <a:spcAft>
                <a:spcPts val="600"/>
              </a:spcAft>
              <a:buClrTx/>
              <a:buSzTx/>
              <a:tabLst/>
            </a:pPr>
            <a:r>
              <a:rPr lang="en-GB" sz="1400">
                <a:solidFill>
                  <a:srgbClr val="55068A"/>
                </a:solidFill>
                <a:latin typeface="Century Gothic" panose="020B0502020202020204" pitchFamily="34" charset="0"/>
              </a:rPr>
              <a:t>The strategy aims to support national ambitions set out in the NHS Long Term Plan (LTP) as well as ambitions set locally.</a:t>
            </a:r>
          </a:p>
          <a:p>
            <a:pPr marR="0" lvl="0" defTabSz="914391" eaLnBrk="1" fontAlgn="base" hangingPunct="1">
              <a:lnSpc>
                <a:spcPct val="90000"/>
              </a:lnSpc>
              <a:spcBef>
                <a:spcPct val="0"/>
              </a:spcBef>
              <a:spcAft>
                <a:spcPts val="600"/>
              </a:spcAft>
              <a:buClrTx/>
              <a:buSzTx/>
              <a:tabLst/>
            </a:pPr>
            <a:endParaRPr lang="en-GB" sz="1400">
              <a:solidFill>
                <a:srgbClr val="55068A"/>
              </a:solidFill>
              <a:latin typeface="Century Gothic" panose="020B0502020202020204" pitchFamily="34" charset="0"/>
            </a:endParaRPr>
          </a:p>
          <a:p>
            <a:pPr marR="0" lvl="0" defTabSz="914391" eaLnBrk="1" fontAlgn="base" hangingPunct="1">
              <a:lnSpc>
                <a:spcPct val="90000"/>
              </a:lnSpc>
              <a:spcBef>
                <a:spcPct val="0"/>
              </a:spcBef>
              <a:spcAft>
                <a:spcPts val="600"/>
              </a:spcAft>
              <a:buClrTx/>
              <a:buSzTx/>
              <a:tabLst/>
            </a:pPr>
            <a:r>
              <a:rPr lang="en-GB" sz="1400">
                <a:solidFill>
                  <a:srgbClr val="55068A"/>
                </a:solidFill>
                <a:latin typeface="Century Gothic" panose="020B0502020202020204" pitchFamily="34" charset="0"/>
              </a:rPr>
              <a:t>Some of the priorities identified include providing better support for people experiencing homelessness or with a serious mental illness or a learning disability to participate in cancer screening programmes.</a:t>
            </a:r>
          </a:p>
          <a:p>
            <a:pPr marR="0" lvl="0" defTabSz="914391" eaLnBrk="1" fontAlgn="base" hangingPunct="1">
              <a:lnSpc>
                <a:spcPct val="90000"/>
              </a:lnSpc>
              <a:spcBef>
                <a:spcPct val="0"/>
              </a:spcBef>
              <a:spcAft>
                <a:spcPts val="600"/>
              </a:spcAft>
              <a:buClrTx/>
              <a:buSzTx/>
              <a:tabLst/>
            </a:pPr>
            <a:endParaRPr lang="en-GB" sz="1400">
              <a:solidFill>
                <a:srgbClr val="55068A"/>
              </a:solidFill>
              <a:latin typeface="Century Gothic" panose="020B0502020202020204" pitchFamily="34" charset="0"/>
            </a:endParaRPr>
          </a:p>
          <a:p>
            <a:pPr marR="0" lvl="0" defTabSz="914391" eaLnBrk="1" fontAlgn="base" hangingPunct="1">
              <a:lnSpc>
                <a:spcPct val="90000"/>
              </a:lnSpc>
              <a:spcBef>
                <a:spcPct val="0"/>
              </a:spcBef>
              <a:spcAft>
                <a:spcPts val="600"/>
              </a:spcAft>
              <a:buClrTx/>
              <a:buSzTx/>
              <a:tabLst/>
            </a:pPr>
            <a:r>
              <a:rPr lang="en-GB" sz="1400">
                <a:solidFill>
                  <a:srgbClr val="55068A"/>
                </a:solidFill>
                <a:latin typeface="Century Gothic" panose="020B0502020202020204" pitchFamily="34" charset="0"/>
              </a:rPr>
              <a:t>Working with primary care to identify populations that do not attend screening or seek help early will also be a key priority.</a:t>
            </a:r>
          </a:p>
          <a:p>
            <a:pPr marR="0" lvl="0" defTabSz="914391" eaLnBrk="1" fontAlgn="base" hangingPunct="1">
              <a:lnSpc>
                <a:spcPct val="90000"/>
              </a:lnSpc>
              <a:spcBef>
                <a:spcPct val="0"/>
              </a:spcBef>
              <a:spcAft>
                <a:spcPts val="600"/>
              </a:spcAft>
              <a:buClrTx/>
              <a:buSzTx/>
              <a:tabLst/>
            </a:pPr>
            <a:endParaRPr lang="en-GB" sz="1400">
              <a:solidFill>
                <a:srgbClr val="55068A"/>
              </a:solidFill>
              <a:latin typeface="Century Gothic" panose="020B0502020202020204" pitchFamily="34" charset="0"/>
            </a:endParaRPr>
          </a:p>
          <a:p>
            <a:pPr marR="0" lvl="0" defTabSz="914391" eaLnBrk="1" fontAlgn="base" hangingPunct="1">
              <a:lnSpc>
                <a:spcPct val="90000"/>
              </a:lnSpc>
              <a:spcBef>
                <a:spcPct val="0"/>
              </a:spcBef>
              <a:spcAft>
                <a:spcPts val="600"/>
              </a:spcAft>
              <a:buClrTx/>
              <a:buSzTx/>
              <a:tabLst/>
            </a:pPr>
            <a:r>
              <a:rPr lang="en-GB" sz="1400">
                <a:solidFill>
                  <a:srgbClr val="55068A"/>
                </a:solidFill>
                <a:latin typeface="Century Gothic" panose="020B0502020202020204" pitchFamily="34" charset="0"/>
              </a:rPr>
              <a:t>Equally, supporting the adoption and roll-out of innovations and evidence-based activities that aim to improve early diagnosis will be progressed.</a:t>
            </a:r>
            <a:endParaRPr lang="en-US" altLang="en-US" sz="1400">
              <a:solidFill>
                <a:srgbClr val="55068A"/>
              </a:solidFill>
              <a:latin typeface="Century Gothic" panose="020B0502020202020204" pitchFamily="34" charset="0"/>
            </a:endParaRPr>
          </a:p>
        </p:txBody>
      </p:sp>
    </p:spTree>
    <p:extLst>
      <p:ext uri="{BB962C8B-B14F-4D97-AF65-F5344CB8AC3E}">
        <p14:creationId xmlns:p14="http://schemas.microsoft.com/office/powerpoint/2010/main" val="370316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object 4"/>
          <p:cNvGraphicFramePr>
            <a:graphicFrameLocks noGrp="1"/>
          </p:cNvGraphicFramePr>
          <p:nvPr>
            <p:extLst>
              <p:ext uri="{D42A27DB-BD31-4B8C-83A1-F6EECF244321}">
                <p14:modId xmlns:p14="http://schemas.microsoft.com/office/powerpoint/2010/main" val="2953770876"/>
              </p:ext>
            </p:extLst>
          </p:nvPr>
        </p:nvGraphicFramePr>
        <p:xfrm>
          <a:off x="1804987" y="1380700"/>
          <a:ext cx="8496300" cy="5057399"/>
        </p:xfrm>
        <a:graphic>
          <a:graphicData uri="http://schemas.openxmlformats.org/drawingml/2006/table">
            <a:tbl>
              <a:tblPr firstRow="1" bandRow="1">
                <a:tableStyleId>{2D5ABB26-0587-4C30-8999-92F81FD0307C}</a:tableStyleId>
              </a:tblPr>
              <a:tblGrid>
                <a:gridCol w="1670050">
                  <a:extLst>
                    <a:ext uri="{9D8B030D-6E8A-4147-A177-3AD203B41FA5}">
                      <a16:colId xmlns:a16="http://schemas.microsoft.com/office/drawing/2014/main" val="20000"/>
                    </a:ext>
                  </a:extLst>
                </a:gridCol>
                <a:gridCol w="6826250">
                  <a:extLst>
                    <a:ext uri="{9D8B030D-6E8A-4147-A177-3AD203B41FA5}">
                      <a16:colId xmlns:a16="http://schemas.microsoft.com/office/drawing/2014/main" val="20001"/>
                    </a:ext>
                  </a:extLst>
                </a:gridCol>
              </a:tblGrid>
              <a:tr h="397737">
                <a:tc>
                  <a:txBody>
                    <a:bodyPr/>
                    <a:lstStyle/>
                    <a:p>
                      <a:pPr marL="91440">
                        <a:lnSpc>
                          <a:spcPct val="100000"/>
                        </a:lnSpc>
                        <a:spcBef>
                          <a:spcPts val="295"/>
                        </a:spcBef>
                      </a:pPr>
                      <a:r>
                        <a:rPr sz="1400" b="1" spc="-5">
                          <a:solidFill>
                            <a:srgbClr val="FFFFFF"/>
                          </a:solidFill>
                          <a:latin typeface="Calibri"/>
                          <a:cs typeface="Calibri"/>
                        </a:rPr>
                        <a:t>Project</a:t>
                      </a:r>
                      <a:r>
                        <a:rPr lang="en-GB" sz="1400" b="1" spc="-5">
                          <a:solidFill>
                            <a:srgbClr val="FFFFFF"/>
                          </a:solidFill>
                          <a:latin typeface="Calibri"/>
                          <a:cs typeface="Calibri"/>
                        </a:rPr>
                        <a:t> name</a:t>
                      </a:r>
                      <a:endParaRPr sz="1400">
                        <a:latin typeface="Calibri"/>
                        <a:cs typeface="Calibri"/>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tc>
                  <a:txBody>
                    <a:bodyPr/>
                    <a:lstStyle/>
                    <a:p>
                      <a:pPr marL="91440">
                        <a:lnSpc>
                          <a:spcPct val="100000"/>
                        </a:lnSpc>
                        <a:spcBef>
                          <a:spcPts val="295"/>
                        </a:spcBef>
                      </a:pPr>
                      <a:r>
                        <a:rPr sz="1400" b="1" spc="-5">
                          <a:solidFill>
                            <a:srgbClr val="FFFFFF"/>
                          </a:solidFill>
                          <a:latin typeface="Calibri"/>
                          <a:cs typeface="Calibri"/>
                        </a:rPr>
                        <a:t>Brief</a:t>
                      </a:r>
                      <a:r>
                        <a:rPr sz="1400" b="1" spc="-45">
                          <a:solidFill>
                            <a:srgbClr val="FFFFFF"/>
                          </a:solidFill>
                          <a:latin typeface="Calibri"/>
                          <a:cs typeface="Calibri"/>
                        </a:rPr>
                        <a:t> </a:t>
                      </a:r>
                      <a:r>
                        <a:rPr sz="1400" b="1" spc="-5">
                          <a:solidFill>
                            <a:srgbClr val="FFFFFF"/>
                          </a:solidFill>
                          <a:latin typeface="Calibri"/>
                          <a:cs typeface="Calibri"/>
                        </a:rPr>
                        <a:t>description</a:t>
                      </a:r>
                      <a:endParaRPr sz="1400">
                        <a:latin typeface="Calibri"/>
                        <a:cs typeface="Calibri"/>
                      </a:endParaRPr>
                    </a:p>
                  </a:txBody>
                  <a:tcPr marL="0" marR="0" marT="3746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extLst>
                  <a:ext uri="{0D108BD9-81ED-4DB2-BD59-A6C34878D82A}">
                    <a16:rowId xmlns:a16="http://schemas.microsoft.com/office/drawing/2014/main" val="10000"/>
                  </a:ext>
                </a:extLst>
              </a:tr>
              <a:tr h="665666">
                <a:tc>
                  <a:txBody>
                    <a:bodyPr/>
                    <a:lstStyle/>
                    <a:p>
                      <a:pPr marL="35560" marR="293370">
                        <a:lnSpc>
                          <a:spcPct val="100000"/>
                        </a:lnSpc>
                        <a:spcBef>
                          <a:spcPts val="219"/>
                        </a:spcBef>
                      </a:pPr>
                      <a:r>
                        <a:rPr sz="1300">
                          <a:latin typeface="Calibri"/>
                          <a:cs typeface="Calibri"/>
                        </a:rPr>
                        <a:t>Breast</a:t>
                      </a:r>
                      <a:r>
                        <a:rPr sz="1300" spc="-50">
                          <a:latin typeface="Calibri"/>
                          <a:cs typeface="Calibri"/>
                        </a:rPr>
                        <a:t> </a:t>
                      </a:r>
                      <a:r>
                        <a:rPr sz="1300" spc="-5">
                          <a:latin typeface="Calibri"/>
                          <a:cs typeface="Calibri"/>
                        </a:rPr>
                        <a:t>screening</a:t>
                      </a:r>
                      <a:r>
                        <a:rPr sz="1300" spc="-50">
                          <a:latin typeface="Calibri"/>
                          <a:cs typeface="Calibri"/>
                        </a:rPr>
                        <a:t> </a:t>
                      </a:r>
                      <a:r>
                        <a:rPr sz="1300">
                          <a:latin typeface="Calibri"/>
                          <a:cs typeface="Calibri"/>
                        </a:rPr>
                        <a:t>phone </a:t>
                      </a:r>
                      <a:r>
                        <a:rPr sz="1300" spc="-235">
                          <a:latin typeface="Calibri"/>
                          <a:cs typeface="Calibri"/>
                        </a:rPr>
                        <a:t> </a:t>
                      </a:r>
                      <a:r>
                        <a:rPr sz="1300">
                          <a:latin typeface="Calibri"/>
                          <a:cs typeface="Calibri"/>
                        </a:rPr>
                        <a:t>reminders</a:t>
                      </a:r>
                    </a:p>
                  </a:txBody>
                  <a:tcPr marL="0" marR="0" marT="2793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tc>
                  <a:txBody>
                    <a:bodyPr/>
                    <a:lstStyle/>
                    <a:p>
                      <a:pPr marL="36195" marR="34290">
                        <a:lnSpc>
                          <a:spcPct val="100000"/>
                        </a:lnSpc>
                        <a:spcBef>
                          <a:spcPts val="219"/>
                        </a:spcBef>
                      </a:pPr>
                      <a:r>
                        <a:rPr sz="1300">
                          <a:latin typeface="Calibri"/>
                          <a:cs typeface="Calibri"/>
                        </a:rPr>
                        <a:t>Women</a:t>
                      </a:r>
                      <a:r>
                        <a:rPr sz="1300" spc="-35">
                          <a:latin typeface="Calibri"/>
                          <a:cs typeface="Calibri"/>
                        </a:rPr>
                        <a:t> </a:t>
                      </a:r>
                      <a:r>
                        <a:rPr sz="1300">
                          <a:latin typeface="Calibri"/>
                          <a:cs typeface="Calibri"/>
                        </a:rPr>
                        <a:t>that</a:t>
                      </a:r>
                      <a:r>
                        <a:rPr sz="1300" spc="-20">
                          <a:latin typeface="Calibri"/>
                          <a:cs typeface="Calibri"/>
                        </a:rPr>
                        <a:t> </a:t>
                      </a:r>
                      <a:r>
                        <a:rPr sz="1300">
                          <a:latin typeface="Calibri"/>
                          <a:cs typeface="Calibri"/>
                        </a:rPr>
                        <a:t>are</a:t>
                      </a:r>
                      <a:r>
                        <a:rPr sz="1300" spc="-5">
                          <a:latin typeface="Calibri"/>
                          <a:cs typeface="Calibri"/>
                        </a:rPr>
                        <a:t> </a:t>
                      </a:r>
                      <a:r>
                        <a:rPr sz="1300">
                          <a:latin typeface="Calibri"/>
                          <a:cs typeface="Calibri"/>
                        </a:rPr>
                        <a:t>yet</a:t>
                      </a:r>
                      <a:r>
                        <a:rPr sz="1300" spc="-10">
                          <a:latin typeface="Calibri"/>
                          <a:cs typeface="Calibri"/>
                        </a:rPr>
                        <a:t> </a:t>
                      </a:r>
                      <a:r>
                        <a:rPr sz="1300">
                          <a:latin typeface="Calibri"/>
                          <a:cs typeface="Calibri"/>
                        </a:rPr>
                        <a:t>to</a:t>
                      </a:r>
                      <a:r>
                        <a:rPr sz="1300" spc="-10">
                          <a:latin typeface="Calibri"/>
                          <a:cs typeface="Calibri"/>
                        </a:rPr>
                        <a:t> </a:t>
                      </a:r>
                      <a:r>
                        <a:rPr sz="1300">
                          <a:latin typeface="Calibri"/>
                          <a:cs typeface="Calibri"/>
                        </a:rPr>
                        <a:t>book</a:t>
                      </a:r>
                      <a:r>
                        <a:rPr sz="1300" spc="-30">
                          <a:latin typeface="Calibri"/>
                          <a:cs typeface="Calibri"/>
                        </a:rPr>
                        <a:t> </a:t>
                      </a:r>
                      <a:r>
                        <a:rPr sz="1300">
                          <a:latin typeface="Calibri"/>
                          <a:cs typeface="Calibri"/>
                        </a:rPr>
                        <a:t>an appointment</a:t>
                      </a:r>
                      <a:r>
                        <a:rPr sz="1300" spc="-45">
                          <a:latin typeface="Calibri"/>
                          <a:cs typeface="Calibri"/>
                        </a:rPr>
                        <a:t> </a:t>
                      </a:r>
                      <a:r>
                        <a:rPr sz="1300">
                          <a:latin typeface="Calibri"/>
                          <a:cs typeface="Calibri"/>
                        </a:rPr>
                        <a:t>following</a:t>
                      </a:r>
                      <a:r>
                        <a:rPr sz="1300" spc="-50">
                          <a:latin typeface="Calibri"/>
                          <a:cs typeface="Calibri"/>
                        </a:rPr>
                        <a:t> </a:t>
                      </a:r>
                      <a:r>
                        <a:rPr sz="1300">
                          <a:latin typeface="Calibri"/>
                          <a:cs typeface="Calibri"/>
                        </a:rPr>
                        <a:t>receipt</a:t>
                      </a:r>
                      <a:r>
                        <a:rPr sz="1300" spc="-5">
                          <a:latin typeface="Calibri"/>
                          <a:cs typeface="Calibri"/>
                        </a:rPr>
                        <a:t> </a:t>
                      </a:r>
                      <a:r>
                        <a:rPr sz="1300">
                          <a:latin typeface="Calibri"/>
                          <a:cs typeface="Calibri"/>
                        </a:rPr>
                        <a:t>of</a:t>
                      </a:r>
                      <a:r>
                        <a:rPr sz="1300" spc="-25">
                          <a:latin typeface="Calibri"/>
                          <a:cs typeface="Calibri"/>
                        </a:rPr>
                        <a:t> </a:t>
                      </a:r>
                      <a:r>
                        <a:rPr sz="1300">
                          <a:latin typeface="Calibri"/>
                          <a:cs typeface="Calibri"/>
                        </a:rPr>
                        <a:t>an invitation</a:t>
                      </a:r>
                      <a:r>
                        <a:rPr sz="1300" spc="-35">
                          <a:latin typeface="Calibri"/>
                          <a:cs typeface="Calibri"/>
                        </a:rPr>
                        <a:t> </a:t>
                      </a:r>
                      <a:r>
                        <a:rPr sz="1300">
                          <a:latin typeface="Calibri"/>
                          <a:cs typeface="Calibri"/>
                        </a:rPr>
                        <a:t>letter</a:t>
                      </a:r>
                      <a:r>
                        <a:rPr sz="1300" spc="-15">
                          <a:latin typeface="Calibri"/>
                          <a:cs typeface="Calibri"/>
                        </a:rPr>
                        <a:t> </a:t>
                      </a:r>
                      <a:r>
                        <a:rPr sz="1300" spc="-5">
                          <a:latin typeface="Calibri"/>
                          <a:cs typeface="Calibri"/>
                        </a:rPr>
                        <a:t>for</a:t>
                      </a:r>
                      <a:r>
                        <a:rPr sz="1300" spc="-10">
                          <a:latin typeface="Calibri"/>
                          <a:cs typeface="Calibri"/>
                        </a:rPr>
                        <a:t> </a:t>
                      </a:r>
                      <a:r>
                        <a:rPr sz="1300">
                          <a:latin typeface="Calibri"/>
                          <a:cs typeface="Calibri"/>
                        </a:rPr>
                        <a:t>breast</a:t>
                      </a:r>
                      <a:r>
                        <a:rPr sz="1300" spc="-15">
                          <a:latin typeface="Calibri"/>
                          <a:cs typeface="Calibri"/>
                        </a:rPr>
                        <a:t> </a:t>
                      </a:r>
                      <a:r>
                        <a:rPr sz="1300" spc="-5">
                          <a:latin typeface="Calibri"/>
                          <a:cs typeface="Calibri"/>
                        </a:rPr>
                        <a:t>screening</a:t>
                      </a:r>
                      <a:r>
                        <a:rPr sz="1300" spc="-20">
                          <a:latin typeface="Calibri"/>
                          <a:cs typeface="Calibri"/>
                        </a:rPr>
                        <a:t> </a:t>
                      </a:r>
                      <a:r>
                        <a:rPr sz="1300">
                          <a:latin typeface="Calibri"/>
                          <a:cs typeface="Calibri"/>
                        </a:rPr>
                        <a:t>are</a:t>
                      </a:r>
                      <a:r>
                        <a:rPr sz="1300" spc="5">
                          <a:latin typeface="Calibri"/>
                          <a:cs typeface="Calibri"/>
                        </a:rPr>
                        <a:t> </a:t>
                      </a:r>
                      <a:r>
                        <a:rPr sz="1300">
                          <a:latin typeface="Calibri"/>
                          <a:cs typeface="Calibri"/>
                        </a:rPr>
                        <a:t>contacted </a:t>
                      </a:r>
                      <a:r>
                        <a:rPr sz="1300" spc="-235">
                          <a:latin typeface="Calibri"/>
                          <a:cs typeface="Calibri"/>
                        </a:rPr>
                        <a:t> </a:t>
                      </a:r>
                      <a:r>
                        <a:rPr sz="1300">
                          <a:latin typeface="Calibri"/>
                          <a:cs typeface="Calibri"/>
                        </a:rPr>
                        <a:t>6</a:t>
                      </a:r>
                      <a:r>
                        <a:rPr sz="1300" spc="-5">
                          <a:latin typeface="Calibri"/>
                          <a:cs typeface="Calibri"/>
                        </a:rPr>
                        <a:t> </a:t>
                      </a:r>
                      <a:r>
                        <a:rPr sz="1300">
                          <a:latin typeface="Calibri"/>
                          <a:cs typeface="Calibri"/>
                        </a:rPr>
                        <a:t>weeks</a:t>
                      </a:r>
                      <a:r>
                        <a:rPr sz="1300" spc="-20">
                          <a:latin typeface="Calibri"/>
                          <a:cs typeface="Calibri"/>
                        </a:rPr>
                        <a:t> </a:t>
                      </a:r>
                      <a:r>
                        <a:rPr sz="1300">
                          <a:latin typeface="Calibri"/>
                          <a:cs typeface="Calibri"/>
                        </a:rPr>
                        <a:t>later</a:t>
                      </a:r>
                      <a:r>
                        <a:rPr sz="1300" spc="-10">
                          <a:latin typeface="Calibri"/>
                          <a:cs typeface="Calibri"/>
                        </a:rPr>
                        <a:t> </a:t>
                      </a:r>
                      <a:r>
                        <a:rPr sz="1300">
                          <a:latin typeface="Calibri"/>
                          <a:cs typeface="Calibri"/>
                        </a:rPr>
                        <a:t>and</a:t>
                      </a:r>
                      <a:r>
                        <a:rPr sz="1300" spc="-15">
                          <a:latin typeface="Calibri"/>
                          <a:cs typeface="Calibri"/>
                        </a:rPr>
                        <a:t> </a:t>
                      </a:r>
                      <a:r>
                        <a:rPr sz="1300">
                          <a:latin typeface="Calibri"/>
                          <a:cs typeface="Calibri"/>
                        </a:rPr>
                        <a:t>booked</a:t>
                      </a:r>
                      <a:r>
                        <a:rPr sz="1300" spc="-40">
                          <a:latin typeface="Calibri"/>
                          <a:cs typeface="Calibri"/>
                        </a:rPr>
                        <a:t> </a:t>
                      </a:r>
                      <a:r>
                        <a:rPr sz="1300">
                          <a:latin typeface="Calibri"/>
                          <a:cs typeface="Calibri"/>
                        </a:rPr>
                        <a:t>into</a:t>
                      </a:r>
                      <a:r>
                        <a:rPr sz="1300" spc="-15">
                          <a:latin typeface="Calibri"/>
                          <a:cs typeface="Calibri"/>
                        </a:rPr>
                        <a:t> </a:t>
                      </a:r>
                      <a:r>
                        <a:rPr sz="1300">
                          <a:latin typeface="Calibri"/>
                          <a:cs typeface="Calibri"/>
                        </a:rPr>
                        <a:t>an</a:t>
                      </a:r>
                      <a:r>
                        <a:rPr sz="1300" spc="-15">
                          <a:latin typeface="Calibri"/>
                          <a:cs typeface="Calibri"/>
                        </a:rPr>
                        <a:t> </a:t>
                      </a:r>
                      <a:r>
                        <a:rPr sz="1300">
                          <a:latin typeface="Calibri"/>
                          <a:cs typeface="Calibri"/>
                        </a:rPr>
                        <a:t>appointment.</a:t>
                      </a:r>
                      <a:r>
                        <a:rPr sz="1300" spc="-45">
                          <a:latin typeface="Calibri"/>
                          <a:cs typeface="Calibri"/>
                        </a:rPr>
                        <a:t> </a:t>
                      </a:r>
                      <a:r>
                        <a:rPr sz="1300" spc="-5">
                          <a:latin typeface="Calibri"/>
                          <a:cs typeface="Calibri"/>
                        </a:rPr>
                        <a:t>This</a:t>
                      </a:r>
                      <a:r>
                        <a:rPr sz="1300" spc="-15">
                          <a:latin typeface="Calibri"/>
                          <a:cs typeface="Calibri"/>
                        </a:rPr>
                        <a:t> </a:t>
                      </a:r>
                      <a:r>
                        <a:rPr sz="1300">
                          <a:latin typeface="Calibri"/>
                          <a:cs typeface="Calibri"/>
                        </a:rPr>
                        <a:t>model</a:t>
                      </a:r>
                      <a:r>
                        <a:rPr sz="1300" spc="-35">
                          <a:latin typeface="Calibri"/>
                          <a:cs typeface="Calibri"/>
                        </a:rPr>
                        <a:t> </a:t>
                      </a:r>
                      <a:r>
                        <a:rPr sz="1300">
                          <a:latin typeface="Calibri"/>
                          <a:cs typeface="Calibri"/>
                        </a:rPr>
                        <a:t>has</a:t>
                      </a:r>
                      <a:r>
                        <a:rPr sz="1300" spc="-10">
                          <a:latin typeface="Calibri"/>
                          <a:cs typeface="Calibri"/>
                        </a:rPr>
                        <a:t> </a:t>
                      </a:r>
                      <a:r>
                        <a:rPr sz="1300">
                          <a:latin typeface="Calibri"/>
                          <a:cs typeface="Calibri"/>
                        </a:rPr>
                        <a:t>been</a:t>
                      </a:r>
                      <a:r>
                        <a:rPr sz="1300" spc="-5">
                          <a:latin typeface="Calibri"/>
                          <a:cs typeface="Calibri"/>
                        </a:rPr>
                        <a:t> </a:t>
                      </a:r>
                      <a:r>
                        <a:rPr sz="1300">
                          <a:latin typeface="Calibri"/>
                          <a:cs typeface="Calibri"/>
                        </a:rPr>
                        <a:t>shown</a:t>
                      </a:r>
                      <a:r>
                        <a:rPr sz="1300" spc="-35">
                          <a:latin typeface="Calibri"/>
                          <a:cs typeface="Calibri"/>
                        </a:rPr>
                        <a:t> </a:t>
                      </a:r>
                      <a:r>
                        <a:rPr sz="1300">
                          <a:latin typeface="Calibri"/>
                          <a:cs typeface="Calibri"/>
                        </a:rPr>
                        <a:t>to</a:t>
                      </a:r>
                      <a:r>
                        <a:rPr sz="1300" spc="-15">
                          <a:latin typeface="Calibri"/>
                          <a:cs typeface="Calibri"/>
                        </a:rPr>
                        <a:t> </a:t>
                      </a:r>
                      <a:r>
                        <a:rPr sz="1300">
                          <a:latin typeface="Calibri"/>
                          <a:cs typeface="Calibri"/>
                        </a:rPr>
                        <a:t>improve</a:t>
                      </a:r>
                      <a:r>
                        <a:rPr sz="1300" spc="-30">
                          <a:latin typeface="Calibri"/>
                          <a:cs typeface="Calibri"/>
                        </a:rPr>
                        <a:t> </a:t>
                      </a:r>
                      <a:r>
                        <a:rPr sz="1300">
                          <a:latin typeface="Calibri"/>
                          <a:cs typeface="Calibri"/>
                        </a:rPr>
                        <a:t>attendance.</a:t>
                      </a:r>
                    </a:p>
                  </a:txBody>
                  <a:tcPr marL="0" marR="0" marT="2793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1"/>
                  </a:ext>
                </a:extLst>
              </a:tr>
              <a:tr h="665666">
                <a:tc>
                  <a:txBody>
                    <a:bodyPr/>
                    <a:lstStyle/>
                    <a:p>
                      <a:pPr marL="35560" marR="304165">
                        <a:lnSpc>
                          <a:spcPct val="100000"/>
                        </a:lnSpc>
                        <a:spcBef>
                          <a:spcPts val="219"/>
                        </a:spcBef>
                      </a:pPr>
                      <a:r>
                        <a:rPr sz="1300">
                          <a:latin typeface="Calibri"/>
                          <a:cs typeface="Calibri"/>
                        </a:rPr>
                        <a:t>Bowel</a:t>
                      </a:r>
                      <a:r>
                        <a:rPr sz="1300" spc="-55">
                          <a:latin typeface="Calibri"/>
                          <a:cs typeface="Calibri"/>
                        </a:rPr>
                        <a:t> </a:t>
                      </a:r>
                      <a:r>
                        <a:rPr sz="1300" spc="-5">
                          <a:latin typeface="Calibri"/>
                          <a:cs typeface="Calibri"/>
                        </a:rPr>
                        <a:t>screening</a:t>
                      </a:r>
                      <a:r>
                        <a:rPr sz="1300" spc="-50">
                          <a:latin typeface="Calibri"/>
                          <a:cs typeface="Calibri"/>
                        </a:rPr>
                        <a:t> </a:t>
                      </a:r>
                      <a:r>
                        <a:rPr sz="1300">
                          <a:latin typeface="Calibri"/>
                          <a:cs typeface="Calibri"/>
                        </a:rPr>
                        <a:t>phone </a:t>
                      </a:r>
                      <a:r>
                        <a:rPr sz="1300" spc="-235">
                          <a:latin typeface="Calibri"/>
                          <a:cs typeface="Calibri"/>
                        </a:rPr>
                        <a:t> </a:t>
                      </a:r>
                      <a:r>
                        <a:rPr sz="1300">
                          <a:latin typeface="Calibri"/>
                          <a:cs typeface="Calibri"/>
                        </a:rPr>
                        <a:t>reminders</a:t>
                      </a:r>
                    </a:p>
                  </a:txBody>
                  <a:tcPr marL="0" marR="0" marT="2793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36195" marR="86360">
                        <a:lnSpc>
                          <a:spcPct val="100000"/>
                        </a:lnSpc>
                        <a:spcBef>
                          <a:spcPts val="219"/>
                        </a:spcBef>
                      </a:pPr>
                      <a:r>
                        <a:rPr sz="1300">
                          <a:latin typeface="Calibri"/>
                          <a:cs typeface="Calibri"/>
                        </a:rPr>
                        <a:t>Project</a:t>
                      </a:r>
                      <a:r>
                        <a:rPr sz="1300" spc="-45">
                          <a:latin typeface="Calibri"/>
                          <a:cs typeface="Calibri"/>
                        </a:rPr>
                        <a:t> </a:t>
                      </a:r>
                      <a:r>
                        <a:rPr sz="1300">
                          <a:latin typeface="Calibri"/>
                          <a:cs typeface="Calibri"/>
                        </a:rPr>
                        <a:t>targets</a:t>
                      </a:r>
                      <a:r>
                        <a:rPr sz="1300" spc="-20">
                          <a:latin typeface="Calibri"/>
                          <a:cs typeface="Calibri"/>
                        </a:rPr>
                        <a:t> </a:t>
                      </a:r>
                      <a:r>
                        <a:rPr sz="1300">
                          <a:latin typeface="Calibri"/>
                          <a:cs typeface="Calibri"/>
                        </a:rPr>
                        <a:t>people</a:t>
                      </a:r>
                      <a:r>
                        <a:rPr sz="1300" spc="-20">
                          <a:latin typeface="Calibri"/>
                          <a:cs typeface="Calibri"/>
                        </a:rPr>
                        <a:t> </a:t>
                      </a:r>
                      <a:r>
                        <a:rPr sz="1300">
                          <a:latin typeface="Calibri"/>
                          <a:cs typeface="Calibri"/>
                        </a:rPr>
                        <a:t>about</a:t>
                      </a:r>
                      <a:r>
                        <a:rPr sz="1300" spc="-25">
                          <a:latin typeface="Calibri"/>
                          <a:cs typeface="Calibri"/>
                        </a:rPr>
                        <a:t> </a:t>
                      </a:r>
                      <a:r>
                        <a:rPr sz="1300">
                          <a:latin typeface="Calibri"/>
                          <a:cs typeface="Calibri"/>
                        </a:rPr>
                        <a:t>to</a:t>
                      </a:r>
                      <a:r>
                        <a:rPr sz="1300" spc="-15">
                          <a:latin typeface="Calibri"/>
                          <a:cs typeface="Calibri"/>
                        </a:rPr>
                        <a:t> </a:t>
                      </a:r>
                      <a:r>
                        <a:rPr sz="1300">
                          <a:latin typeface="Calibri"/>
                          <a:cs typeface="Calibri"/>
                        </a:rPr>
                        <a:t>receive their</a:t>
                      </a:r>
                      <a:r>
                        <a:rPr sz="1300" spc="-15">
                          <a:latin typeface="Calibri"/>
                          <a:cs typeface="Calibri"/>
                        </a:rPr>
                        <a:t> </a:t>
                      </a:r>
                      <a:r>
                        <a:rPr sz="1300" spc="-5">
                          <a:latin typeface="Calibri"/>
                          <a:cs typeface="Calibri"/>
                        </a:rPr>
                        <a:t>first </a:t>
                      </a:r>
                      <a:r>
                        <a:rPr sz="1300">
                          <a:latin typeface="Calibri"/>
                          <a:cs typeface="Calibri"/>
                        </a:rPr>
                        <a:t>invitation</a:t>
                      </a:r>
                      <a:r>
                        <a:rPr sz="1300" spc="-40">
                          <a:latin typeface="Calibri"/>
                          <a:cs typeface="Calibri"/>
                        </a:rPr>
                        <a:t> </a:t>
                      </a:r>
                      <a:r>
                        <a:rPr sz="1300" spc="-5">
                          <a:latin typeface="Calibri"/>
                          <a:cs typeface="Calibri"/>
                        </a:rPr>
                        <a:t>for</a:t>
                      </a:r>
                      <a:r>
                        <a:rPr sz="1300" spc="5">
                          <a:latin typeface="Calibri"/>
                          <a:cs typeface="Calibri"/>
                        </a:rPr>
                        <a:t> </a:t>
                      </a:r>
                      <a:r>
                        <a:rPr sz="1300">
                          <a:latin typeface="Calibri"/>
                          <a:cs typeface="Calibri"/>
                        </a:rPr>
                        <a:t>bowel</a:t>
                      </a:r>
                      <a:r>
                        <a:rPr sz="1300" spc="-25">
                          <a:latin typeface="Calibri"/>
                          <a:cs typeface="Calibri"/>
                        </a:rPr>
                        <a:t> </a:t>
                      </a:r>
                      <a:r>
                        <a:rPr sz="1300" spc="-5">
                          <a:latin typeface="Calibri"/>
                          <a:cs typeface="Calibri"/>
                        </a:rPr>
                        <a:t>screening.</a:t>
                      </a:r>
                      <a:r>
                        <a:rPr sz="1300" spc="-20">
                          <a:latin typeface="Calibri"/>
                          <a:cs typeface="Calibri"/>
                        </a:rPr>
                        <a:t> </a:t>
                      </a:r>
                      <a:r>
                        <a:rPr sz="1300">
                          <a:latin typeface="Calibri"/>
                          <a:cs typeface="Calibri"/>
                        </a:rPr>
                        <a:t>Phone</a:t>
                      </a:r>
                      <a:r>
                        <a:rPr sz="1300" spc="-30">
                          <a:latin typeface="Calibri"/>
                          <a:cs typeface="Calibri"/>
                        </a:rPr>
                        <a:t> </a:t>
                      </a:r>
                      <a:r>
                        <a:rPr sz="1300">
                          <a:latin typeface="Calibri"/>
                          <a:cs typeface="Calibri"/>
                        </a:rPr>
                        <a:t>calls</a:t>
                      </a:r>
                      <a:r>
                        <a:rPr sz="1300" spc="-20">
                          <a:latin typeface="Calibri"/>
                          <a:cs typeface="Calibri"/>
                        </a:rPr>
                        <a:t> </a:t>
                      </a:r>
                      <a:r>
                        <a:rPr sz="1300">
                          <a:latin typeface="Calibri"/>
                          <a:cs typeface="Calibri"/>
                        </a:rPr>
                        <a:t>are</a:t>
                      </a:r>
                      <a:r>
                        <a:rPr sz="1300" spc="5">
                          <a:latin typeface="Calibri"/>
                          <a:cs typeface="Calibri"/>
                        </a:rPr>
                        <a:t> </a:t>
                      </a:r>
                      <a:r>
                        <a:rPr sz="1300">
                          <a:latin typeface="Calibri"/>
                          <a:cs typeface="Calibri"/>
                        </a:rPr>
                        <a:t>made</a:t>
                      </a:r>
                      <a:r>
                        <a:rPr sz="1300" spc="-20">
                          <a:latin typeface="Calibri"/>
                          <a:cs typeface="Calibri"/>
                        </a:rPr>
                        <a:t> </a:t>
                      </a:r>
                      <a:r>
                        <a:rPr sz="1300">
                          <a:latin typeface="Calibri"/>
                          <a:cs typeface="Calibri"/>
                        </a:rPr>
                        <a:t>about</a:t>
                      </a:r>
                      <a:r>
                        <a:rPr sz="1300" spc="-15">
                          <a:latin typeface="Calibri"/>
                          <a:cs typeface="Calibri"/>
                        </a:rPr>
                        <a:t> </a:t>
                      </a:r>
                      <a:r>
                        <a:rPr sz="1300">
                          <a:latin typeface="Calibri"/>
                          <a:cs typeface="Calibri"/>
                        </a:rPr>
                        <a:t>3</a:t>
                      </a:r>
                      <a:r>
                        <a:rPr sz="1300" spc="-10">
                          <a:latin typeface="Calibri"/>
                          <a:cs typeface="Calibri"/>
                        </a:rPr>
                        <a:t> </a:t>
                      </a:r>
                      <a:r>
                        <a:rPr sz="1300">
                          <a:latin typeface="Calibri"/>
                          <a:cs typeface="Calibri"/>
                        </a:rPr>
                        <a:t>months </a:t>
                      </a:r>
                      <a:r>
                        <a:rPr sz="1300" spc="-229">
                          <a:latin typeface="Calibri"/>
                          <a:cs typeface="Calibri"/>
                        </a:rPr>
                        <a:t> </a:t>
                      </a:r>
                      <a:r>
                        <a:rPr sz="1300">
                          <a:latin typeface="Calibri"/>
                          <a:cs typeface="Calibri"/>
                        </a:rPr>
                        <a:t>prior</a:t>
                      </a:r>
                      <a:r>
                        <a:rPr sz="1300" spc="-10">
                          <a:latin typeface="Calibri"/>
                          <a:cs typeface="Calibri"/>
                        </a:rPr>
                        <a:t> </a:t>
                      </a:r>
                      <a:r>
                        <a:rPr sz="1300">
                          <a:latin typeface="Calibri"/>
                          <a:cs typeface="Calibri"/>
                        </a:rPr>
                        <a:t>to</a:t>
                      </a:r>
                      <a:r>
                        <a:rPr sz="1300" spc="-15">
                          <a:latin typeface="Calibri"/>
                          <a:cs typeface="Calibri"/>
                        </a:rPr>
                        <a:t> </a:t>
                      </a:r>
                      <a:r>
                        <a:rPr sz="1300">
                          <a:latin typeface="Calibri"/>
                          <a:cs typeface="Calibri"/>
                        </a:rPr>
                        <a:t>the</a:t>
                      </a:r>
                      <a:r>
                        <a:rPr sz="1300" spc="-10">
                          <a:latin typeface="Calibri"/>
                          <a:cs typeface="Calibri"/>
                        </a:rPr>
                        <a:t> </a:t>
                      </a:r>
                      <a:r>
                        <a:rPr sz="1300">
                          <a:latin typeface="Calibri"/>
                          <a:cs typeface="Calibri"/>
                        </a:rPr>
                        <a:t>invitation</a:t>
                      </a:r>
                      <a:r>
                        <a:rPr sz="1300" spc="-40">
                          <a:latin typeface="Calibri"/>
                          <a:cs typeface="Calibri"/>
                        </a:rPr>
                        <a:t> </a:t>
                      </a:r>
                      <a:r>
                        <a:rPr sz="1300" spc="-5">
                          <a:latin typeface="Calibri"/>
                          <a:cs typeface="Calibri"/>
                        </a:rPr>
                        <a:t>being</a:t>
                      </a:r>
                      <a:r>
                        <a:rPr sz="1300" spc="-15">
                          <a:latin typeface="Calibri"/>
                          <a:cs typeface="Calibri"/>
                        </a:rPr>
                        <a:t> </a:t>
                      </a:r>
                      <a:r>
                        <a:rPr sz="1300" spc="-5">
                          <a:latin typeface="Calibri"/>
                          <a:cs typeface="Calibri"/>
                        </a:rPr>
                        <a:t>sent,</a:t>
                      </a:r>
                      <a:r>
                        <a:rPr sz="1300" spc="-20">
                          <a:latin typeface="Calibri"/>
                          <a:cs typeface="Calibri"/>
                        </a:rPr>
                        <a:t> </a:t>
                      </a:r>
                      <a:r>
                        <a:rPr sz="1300">
                          <a:latin typeface="Calibri"/>
                          <a:cs typeface="Calibri"/>
                        </a:rPr>
                        <a:t>to</a:t>
                      </a:r>
                      <a:r>
                        <a:rPr sz="1300" spc="-15">
                          <a:latin typeface="Calibri"/>
                          <a:cs typeface="Calibri"/>
                        </a:rPr>
                        <a:t> </a:t>
                      </a:r>
                      <a:r>
                        <a:rPr sz="1300">
                          <a:latin typeface="Calibri"/>
                          <a:cs typeface="Calibri"/>
                        </a:rPr>
                        <a:t>encourage</a:t>
                      </a:r>
                      <a:r>
                        <a:rPr sz="1300" spc="-25">
                          <a:latin typeface="Calibri"/>
                          <a:cs typeface="Calibri"/>
                        </a:rPr>
                        <a:t> </a:t>
                      </a:r>
                      <a:r>
                        <a:rPr sz="1300" spc="-5">
                          <a:latin typeface="Calibri"/>
                          <a:cs typeface="Calibri"/>
                        </a:rPr>
                        <a:t>participation</a:t>
                      </a:r>
                      <a:r>
                        <a:rPr sz="1300" spc="-40">
                          <a:latin typeface="Calibri"/>
                          <a:cs typeface="Calibri"/>
                        </a:rPr>
                        <a:t> </a:t>
                      </a:r>
                      <a:r>
                        <a:rPr sz="1300">
                          <a:latin typeface="Calibri"/>
                          <a:cs typeface="Calibri"/>
                        </a:rPr>
                        <a:t>once</a:t>
                      </a:r>
                      <a:r>
                        <a:rPr sz="1300" spc="-20">
                          <a:latin typeface="Calibri"/>
                          <a:cs typeface="Calibri"/>
                        </a:rPr>
                        <a:t> </a:t>
                      </a:r>
                      <a:r>
                        <a:rPr sz="1300">
                          <a:latin typeface="Calibri"/>
                          <a:cs typeface="Calibri"/>
                        </a:rPr>
                        <a:t>the</a:t>
                      </a:r>
                      <a:r>
                        <a:rPr sz="1300" spc="-10">
                          <a:latin typeface="Calibri"/>
                          <a:cs typeface="Calibri"/>
                        </a:rPr>
                        <a:t> </a:t>
                      </a:r>
                      <a:r>
                        <a:rPr sz="1300">
                          <a:latin typeface="Calibri"/>
                          <a:cs typeface="Calibri"/>
                        </a:rPr>
                        <a:t>kit</a:t>
                      </a:r>
                      <a:r>
                        <a:rPr sz="1300" spc="-10">
                          <a:latin typeface="Calibri"/>
                          <a:cs typeface="Calibri"/>
                        </a:rPr>
                        <a:t> </a:t>
                      </a:r>
                      <a:r>
                        <a:rPr sz="1300">
                          <a:latin typeface="Calibri"/>
                          <a:cs typeface="Calibri"/>
                        </a:rPr>
                        <a:t>is</a:t>
                      </a:r>
                      <a:r>
                        <a:rPr sz="1300" spc="-10">
                          <a:latin typeface="Calibri"/>
                          <a:cs typeface="Calibri"/>
                        </a:rPr>
                        <a:t> </a:t>
                      </a:r>
                      <a:r>
                        <a:rPr sz="1300">
                          <a:latin typeface="Calibri"/>
                          <a:cs typeface="Calibri"/>
                        </a:rPr>
                        <a:t>received.</a:t>
                      </a:r>
                    </a:p>
                  </a:txBody>
                  <a:tcPr marL="0" marR="0" marT="2793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2"/>
                  </a:ext>
                </a:extLst>
              </a:tr>
              <a:tr h="665666">
                <a:tc>
                  <a:txBody>
                    <a:bodyPr/>
                    <a:lstStyle/>
                    <a:p>
                      <a:pPr marL="35560">
                        <a:lnSpc>
                          <a:spcPct val="100000"/>
                        </a:lnSpc>
                        <a:spcBef>
                          <a:spcPts val="219"/>
                        </a:spcBef>
                      </a:pPr>
                      <a:r>
                        <a:rPr sz="1300" spc="-5">
                          <a:latin typeface="Calibri"/>
                          <a:cs typeface="Calibri"/>
                        </a:rPr>
                        <a:t>Haringey</a:t>
                      </a:r>
                      <a:r>
                        <a:rPr sz="1300" spc="-25">
                          <a:latin typeface="Calibri"/>
                          <a:cs typeface="Calibri"/>
                        </a:rPr>
                        <a:t> </a:t>
                      </a:r>
                      <a:r>
                        <a:rPr sz="1300">
                          <a:latin typeface="Calibri"/>
                          <a:cs typeface="Calibri"/>
                        </a:rPr>
                        <a:t>extended</a:t>
                      </a:r>
                      <a:r>
                        <a:rPr sz="1300" spc="-35">
                          <a:latin typeface="Calibri"/>
                          <a:cs typeface="Calibri"/>
                        </a:rPr>
                        <a:t> </a:t>
                      </a:r>
                      <a:r>
                        <a:rPr sz="1300">
                          <a:latin typeface="Calibri"/>
                          <a:cs typeface="Calibri"/>
                        </a:rPr>
                        <a:t>access</a:t>
                      </a:r>
                    </a:p>
                    <a:p>
                      <a:pPr marL="35560">
                        <a:lnSpc>
                          <a:spcPct val="100000"/>
                        </a:lnSpc>
                      </a:pPr>
                      <a:r>
                        <a:rPr sz="1300" spc="-5">
                          <a:latin typeface="Calibri"/>
                          <a:cs typeface="Calibri"/>
                        </a:rPr>
                        <a:t>for</a:t>
                      </a:r>
                      <a:r>
                        <a:rPr sz="1300" spc="-25">
                          <a:latin typeface="Calibri"/>
                          <a:cs typeface="Calibri"/>
                        </a:rPr>
                        <a:t> </a:t>
                      </a:r>
                      <a:r>
                        <a:rPr sz="1300">
                          <a:latin typeface="Calibri"/>
                          <a:cs typeface="Calibri"/>
                        </a:rPr>
                        <a:t>cervical</a:t>
                      </a:r>
                      <a:r>
                        <a:rPr sz="1300" spc="-35">
                          <a:latin typeface="Calibri"/>
                          <a:cs typeface="Calibri"/>
                        </a:rPr>
                        <a:t> </a:t>
                      </a:r>
                      <a:r>
                        <a:rPr sz="1300" spc="-5">
                          <a:latin typeface="Calibri"/>
                          <a:cs typeface="Calibri"/>
                        </a:rPr>
                        <a:t>screening</a:t>
                      </a:r>
                      <a:endParaRPr sz="1300">
                        <a:latin typeface="Calibri"/>
                        <a:cs typeface="Calibri"/>
                      </a:endParaRPr>
                    </a:p>
                  </a:txBody>
                  <a:tcPr marL="0" marR="0" marT="2793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36195" algn="l">
                        <a:lnSpc>
                          <a:spcPct val="100000"/>
                        </a:lnSpc>
                        <a:spcBef>
                          <a:spcPts val="219"/>
                        </a:spcBef>
                      </a:pPr>
                      <a:r>
                        <a:rPr sz="1300" spc="-5">
                          <a:solidFill>
                            <a:schemeClr val="tx1"/>
                          </a:solidFill>
                          <a:latin typeface="Calibri"/>
                          <a:cs typeface="Calibri"/>
                        </a:rPr>
                        <a:t>The </a:t>
                      </a:r>
                      <a:r>
                        <a:rPr sz="1300">
                          <a:solidFill>
                            <a:schemeClr val="tx1"/>
                          </a:solidFill>
                          <a:latin typeface="Calibri"/>
                          <a:cs typeface="Calibri"/>
                        </a:rPr>
                        <a:t>GP</a:t>
                      </a:r>
                      <a:r>
                        <a:rPr sz="1300" spc="-5">
                          <a:solidFill>
                            <a:schemeClr val="tx1"/>
                          </a:solidFill>
                          <a:latin typeface="Calibri"/>
                          <a:cs typeface="Calibri"/>
                        </a:rPr>
                        <a:t> </a:t>
                      </a:r>
                      <a:r>
                        <a:rPr sz="1300">
                          <a:solidFill>
                            <a:schemeClr val="tx1"/>
                          </a:solidFill>
                          <a:latin typeface="Calibri"/>
                          <a:cs typeface="Calibri"/>
                        </a:rPr>
                        <a:t>Federation</a:t>
                      </a:r>
                      <a:r>
                        <a:rPr sz="1300" spc="-40">
                          <a:solidFill>
                            <a:schemeClr val="tx1"/>
                          </a:solidFill>
                          <a:latin typeface="Calibri"/>
                          <a:cs typeface="Calibri"/>
                        </a:rPr>
                        <a:t> </a:t>
                      </a:r>
                      <a:r>
                        <a:rPr sz="1300">
                          <a:solidFill>
                            <a:schemeClr val="tx1"/>
                          </a:solidFill>
                          <a:latin typeface="Calibri"/>
                          <a:cs typeface="Calibri"/>
                        </a:rPr>
                        <a:t>is</a:t>
                      </a:r>
                      <a:r>
                        <a:rPr sz="1300" spc="-10">
                          <a:solidFill>
                            <a:schemeClr val="tx1"/>
                          </a:solidFill>
                          <a:latin typeface="Calibri"/>
                          <a:cs typeface="Calibri"/>
                        </a:rPr>
                        <a:t> </a:t>
                      </a:r>
                      <a:r>
                        <a:rPr sz="1300">
                          <a:solidFill>
                            <a:schemeClr val="tx1"/>
                          </a:solidFill>
                          <a:latin typeface="Calibri"/>
                          <a:cs typeface="Calibri"/>
                        </a:rPr>
                        <a:t>working</a:t>
                      </a:r>
                      <a:r>
                        <a:rPr sz="1300" spc="-25">
                          <a:solidFill>
                            <a:schemeClr val="tx1"/>
                          </a:solidFill>
                          <a:latin typeface="Calibri"/>
                          <a:cs typeface="Calibri"/>
                        </a:rPr>
                        <a:t> </a:t>
                      </a:r>
                      <a:r>
                        <a:rPr sz="1300">
                          <a:solidFill>
                            <a:schemeClr val="tx1"/>
                          </a:solidFill>
                          <a:latin typeface="Calibri"/>
                          <a:cs typeface="Calibri"/>
                        </a:rPr>
                        <a:t>with</a:t>
                      </a:r>
                      <a:r>
                        <a:rPr sz="1300" spc="-10">
                          <a:solidFill>
                            <a:schemeClr val="tx1"/>
                          </a:solidFill>
                          <a:latin typeface="Calibri"/>
                          <a:cs typeface="Calibri"/>
                        </a:rPr>
                        <a:t> </a:t>
                      </a:r>
                      <a:r>
                        <a:rPr lang="en-GB" sz="1300" spc="-10">
                          <a:solidFill>
                            <a:schemeClr val="tx1"/>
                          </a:solidFill>
                          <a:latin typeface="Calibri"/>
                          <a:cs typeface="Calibri"/>
                        </a:rPr>
                        <a:t>two PCNs</a:t>
                      </a:r>
                      <a:r>
                        <a:rPr sz="1300" spc="-30">
                          <a:solidFill>
                            <a:schemeClr val="tx1"/>
                          </a:solidFill>
                          <a:latin typeface="Calibri"/>
                          <a:cs typeface="Calibri"/>
                        </a:rPr>
                        <a:t> </a:t>
                      </a:r>
                      <a:r>
                        <a:rPr sz="1300">
                          <a:solidFill>
                            <a:schemeClr val="tx1"/>
                          </a:solidFill>
                          <a:latin typeface="Calibri"/>
                          <a:cs typeface="Calibri"/>
                        </a:rPr>
                        <a:t>to</a:t>
                      </a:r>
                      <a:r>
                        <a:rPr sz="1300" spc="-15">
                          <a:solidFill>
                            <a:schemeClr val="tx1"/>
                          </a:solidFill>
                          <a:latin typeface="Calibri"/>
                          <a:cs typeface="Calibri"/>
                        </a:rPr>
                        <a:t> </a:t>
                      </a:r>
                      <a:r>
                        <a:rPr sz="1300">
                          <a:solidFill>
                            <a:schemeClr val="tx1"/>
                          </a:solidFill>
                          <a:latin typeface="Calibri"/>
                          <a:cs typeface="Calibri"/>
                        </a:rPr>
                        <a:t>increase</a:t>
                      </a:r>
                      <a:r>
                        <a:rPr sz="1300" spc="-15">
                          <a:solidFill>
                            <a:schemeClr val="tx1"/>
                          </a:solidFill>
                          <a:latin typeface="Calibri"/>
                          <a:cs typeface="Calibri"/>
                        </a:rPr>
                        <a:t> </a:t>
                      </a:r>
                      <a:r>
                        <a:rPr sz="1300">
                          <a:solidFill>
                            <a:schemeClr val="tx1"/>
                          </a:solidFill>
                          <a:latin typeface="Calibri"/>
                          <a:cs typeface="Calibri"/>
                        </a:rPr>
                        <a:t>available</a:t>
                      </a:r>
                      <a:r>
                        <a:rPr sz="1300" spc="-20">
                          <a:solidFill>
                            <a:schemeClr val="tx1"/>
                          </a:solidFill>
                          <a:latin typeface="Calibri"/>
                          <a:cs typeface="Calibri"/>
                        </a:rPr>
                        <a:t> </a:t>
                      </a:r>
                      <a:r>
                        <a:rPr sz="1300" spc="-5">
                          <a:solidFill>
                            <a:schemeClr val="tx1"/>
                          </a:solidFill>
                          <a:latin typeface="Calibri"/>
                          <a:cs typeface="Calibri"/>
                        </a:rPr>
                        <a:t>appointments</a:t>
                      </a:r>
                      <a:r>
                        <a:rPr sz="1300" spc="-45">
                          <a:solidFill>
                            <a:schemeClr val="tx1"/>
                          </a:solidFill>
                          <a:latin typeface="Calibri"/>
                          <a:cs typeface="Calibri"/>
                        </a:rPr>
                        <a:t> </a:t>
                      </a:r>
                      <a:r>
                        <a:rPr sz="1300">
                          <a:solidFill>
                            <a:schemeClr val="tx1"/>
                          </a:solidFill>
                          <a:latin typeface="Calibri"/>
                          <a:cs typeface="Calibri"/>
                        </a:rPr>
                        <a:t>for</a:t>
                      </a:r>
                      <a:r>
                        <a:rPr sz="1300" spc="-5">
                          <a:solidFill>
                            <a:schemeClr val="tx1"/>
                          </a:solidFill>
                          <a:latin typeface="Calibri"/>
                          <a:cs typeface="Calibri"/>
                        </a:rPr>
                        <a:t> screening.</a:t>
                      </a:r>
                      <a:r>
                        <a:rPr sz="1300" spc="-20">
                          <a:solidFill>
                            <a:schemeClr val="tx1"/>
                          </a:solidFill>
                          <a:latin typeface="Calibri"/>
                          <a:cs typeface="Calibri"/>
                        </a:rPr>
                        <a:t> </a:t>
                      </a:r>
                      <a:r>
                        <a:rPr sz="1300">
                          <a:solidFill>
                            <a:schemeClr val="tx1"/>
                          </a:solidFill>
                          <a:latin typeface="Calibri"/>
                          <a:cs typeface="Calibri"/>
                        </a:rPr>
                        <a:t>There</a:t>
                      </a:r>
                      <a:r>
                        <a:rPr lang="en-GB" sz="1300">
                          <a:solidFill>
                            <a:schemeClr val="tx1"/>
                          </a:solidFill>
                          <a:latin typeface="Calibri"/>
                          <a:cs typeface="Calibri"/>
                        </a:rPr>
                        <a:t> </a:t>
                      </a:r>
                      <a:r>
                        <a:rPr sz="1300">
                          <a:solidFill>
                            <a:schemeClr val="tx1"/>
                          </a:solidFill>
                          <a:latin typeface="Calibri"/>
                          <a:cs typeface="Calibri"/>
                        </a:rPr>
                        <a:t>will</a:t>
                      </a:r>
                      <a:r>
                        <a:rPr sz="1300" spc="-15">
                          <a:solidFill>
                            <a:schemeClr val="tx1"/>
                          </a:solidFill>
                          <a:latin typeface="Calibri"/>
                          <a:cs typeface="Calibri"/>
                        </a:rPr>
                        <a:t> </a:t>
                      </a:r>
                      <a:r>
                        <a:rPr sz="1300" spc="-5">
                          <a:solidFill>
                            <a:schemeClr val="tx1"/>
                          </a:solidFill>
                          <a:latin typeface="Calibri"/>
                          <a:cs typeface="Calibri"/>
                        </a:rPr>
                        <a:t>be</a:t>
                      </a:r>
                      <a:r>
                        <a:rPr sz="1300" spc="5">
                          <a:solidFill>
                            <a:schemeClr val="tx1"/>
                          </a:solidFill>
                          <a:latin typeface="Calibri"/>
                          <a:cs typeface="Calibri"/>
                        </a:rPr>
                        <a:t> </a:t>
                      </a:r>
                      <a:r>
                        <a:rPr sz="1300">
                          <a:solidFill>
                            <a:schemeClr val="tx1"/>
                          </a:solidFill>
                          <a:latin typeface="Calibri"/>
                          <a:cs typeface="Calibri"/>
                        </a:rPr>
                        <a:t>an</a:t>
                      </a:r>
                      <a:r>
                        <a:rPr sz="1300" spc="-10">
                          <a:solidFill>
                            <a:schemeClr val="tx1"/>
                          </a:solidFill>
                          <a:latin typeface="Calibri"/>
                          <a:cs typeface="Calibri"/>
                        </a:rPr>
                        <a:t> </a:t>
                      </a:r>
                      <a:r>
                        <a:rPr sz="1300">
                          <a:solidFill>
                            <a:schemeClr val="tx1"/>
                          </a:solidFill>
                          <a:latin typeface="Calibri"/>
                          <a:cs typeface="Calibri"/>
                        </a:rPr>
                        <a:t>additional</a:t>
                      </a:r>
                      <a:r>
                        <a:rPr sz="1300" spc="-40">
                          <a:solidFill>
                            <a:schemeClr val="tx1"/>
                          </a:solidFill>
                          <a:latin typeface="Calibri"/>
                          <a:cs typeface="Calibri"/>
                        </a:rPr>
                        <a:t> </a:t>
                      </a:r>
                      <a:r>
                        <a:rPr sz="1300" spc="-5">
                          <a:solidFill>
                            <a:schemeClr val="tx1"/>
                          </a:solidFill>
                          <a:latin typeface="Calibri"/>
                          <a:cs typeface="Calibri"/>
                        </a:rPr>
                        <a:t>specific</a:t>
                      </a:r>
                      <a:r>
                        <a:rPr sz="1300" spc="-20">
                          <a:solidFill>
                            <a:schemeClr val="tx1"/>
                          </a:solidFill>
                          <a:latin typeface="Calibri"/>
                          <a:cs typeface="Calibri"/>
                        </a:rPr>
                        <a:t> </a:t>
                      </a:r>
                      <a:r>
                        <a:rPr sz="1300">
                          <a:solidFill>
                            <a:schemeClr val="tx1"/>
                          </a:solidFill>
                          <a:latin typeface="Calibri"/>
                          <a:cs typeface="Calibri"/>
                        </a:rPr>
                        <a:t>focus</a:t>
                      </a:r>
                      <a:r>
                        <a:rPr sz="1300" spc="-30">
                          <a:solidFill>
                            <a:schemeClr val="tx1"/>
                          </a:solidFill>
                          <a:latin typeface="Calibri"/>
                          <a:cs typeface="Calibri"/>
                        </a:rPr>
                        <a:t> </a:t>
                      </a:r>
                      <a:r>
                        <a:rPr sz="1300">
                          <a:solidFill>
                            <a:schemeClr val="tx1"/>
                          </a:solidFill>
                          <a:latin typeface="Calibri"/>
                          <a:cs typeface="Calibri"/>
                        </a:rPr>
                        <a:t>on</a:t>
                      </a:r>
                      <a:r>
                        <a:rPr sz="1300" spc="-15">
                          <a:solidFill>
                            <a:schemeClr val="tx1"/>
                          </a:solidFill>
                          <a:latin typeface="Calibri"/>
                          <a:cs typeface="Calibri"/>
                        </a:rPr>
                        <a:t> </a:t>
                      </a:r>
                      <a:r>
                        <a:rPr sz="1300" spc="-5">
                          <a:solidFill>
                            <a:schemeClr val="tx1"/>
                          </a:solidFill>
                          <a:latin typeface="Calibri"/>
                          <a:cs typeface="Calibri"/>
                        </a:rPr>
                        <a:t>screening</a:t>
                      </a:r>
                      <a:r>
                        <a:rPr sz="1300" spc="-25">
                          <a:solidFill>
                            <a:schemeClr val="tx1"/>
                          </a:solidFill>
                          <a:latin typeface="Calibri"/>
                          <a:cs typeface="Calibri"/>
                        </a:rPr>
                        <a:t> </a:t>
                      </a:r>
                      <a:r>
                        <a:rPr sz="1300">
                          <a:solidFill>
                            <a:schemeClr val="tx1"/>
                          </a:solidFill>
                          <a:latin typeface="Calibri"/>
                          <a:cs typeface="Calibri"/>
                        </a:rPr>
                        <a:t>people</a:t>
                      </a:r>
                      <a:r>
                        <a:rPr sz="1300" spc="-15">
                          <a:solidFill>
                            <a:schemeClr val="tx1"/>
                          </a:solidFill>
                          <a:latin typeface="Calibri"/>
                          <a:cs typeface="Calibri"/>
                        </a:rPr>
                        <a:t> </a:t>
                      </a:r>
                      <a:r>
                        <a:rPr sz="1300">
                          <a:solidFill>
                            <a:schemeClr val="tx1"/>
                          </a:solidFill>
                          <a:latin typeface="Calibri"/>
                          <a:cs typeface="Calibri"/>
                        </a:rPr>
                        <a:t>with</a:t>
                      </a:r>
                      <a:r>
                        <a:rPr sz="1300" spc="-10">
                          <a:solidFill>
                            <a:schemeClr val="tx1"/>
                          </a:solidFill>
                          <a:latin typeface="Calibri"/>
                          <a:cs typeface="Calibri"/>
                        </a:rPr>
                        <a:t> </a:t>
                      </a:r>
                      <a:r>
                        <a:rPr sz="1300">
                          <a:solidFill>
                            <a:schemeClr val="tx1"/>
                          </a:solidFill>
                          <a:latin typeface="Calibri"/>
                          <a:cs typeface="Calibri"/>
                        </a:rPr>
                        <a:t>LD</a:t>
                      </a:r>
                      <a:r>
                        <a:rPr sz="1300" spc="-20">
                          <a:solidFill>
                            <a:schemeClr val="tx1"/>
                          </a:solidFill>
                          <a:latin typeface="Calibri"/>
                          <a:cs typeface="Calibri"/>
                        </a:rPr>
                        <a:t> </a:t>
                      </a:r>
                      <a:r>
                        <a:rPr sz="1300">
                          <a:solidFill>
                            <a:schemeClr val="tx1"/>
                          </a:solidFill>
                          <a:latin typeface="Calibri"/>
                          <a:cs typeface="Calibri"/>
                        </a:rPr>
                        <a:t>or</a:t>
                      </a:r>
                      <a:r>
                        <a:rPr sz="1300" spc="-5">
                          <a:solidFill>
                            <a:schemeClr val="tx1"/>
                          </a:solidFill>
                          <a:latin typeface="Calibri"/>
                          <a:cs typeface="Calibri"/>
                        </a:rPr>
                        <a:t> </a:t>
                      </a:r>
                      <a:r>
                        <a:rPr sz="1300">
                          <a:solidFill>
                            <a:schemeClr val="tx1"/>
                          </a:solidFill>
                          <a:latin typeface="Calibri"/>
                          <a:cs typeface="Calibri"/>
                        </a:rPr>
                        <a:t>a serious</a:t>
                      </a:r>
                      <a:r>
                        <a:rPr sz="1300" spc="-35">
                          <a:solidFill>
                            <a:schemeClr val="tx1"/>
                          </a:solidFill>
                          <a:latin typeface="Calibri"/>
                          <a:cs typeface="Calibri"/>
                        </a:rPr>
                        <a:t> </a:t>
                      </a:r>
                      <a:r>
                        <a:rPr sz="1300">
                          <a:solidFill>
                            <a:schemeClr val="tx1"/>
                          </a:solidFill>
                          <a:latin typeface="Calibri"/>
                          <a:cs typeface="Calibri"/>
                        </a:rPr>
                        <a:t>mental</a:t>
                      </a:r>
                      <a:r>
                        <a:rPr sz="1300" spc="-20">
                          <a:solidFill>
                            <a:schemeClr val="tx1"/>
                          </a:solidFill>
                          <a:latin typeface="Calibri"/>
                          <a:cs typeface="Calibri"/>
                        </a:rPr>
                        <a:t> </a:t>
                      </a:r>
                      <a:r>
                        <a:rPr sz="1300">
                          <a:solidFill>
                            <a:schemeClr val="tx1"/>
                          </a:solidFill>
                          <a:latin typeface="Calibri"/>
                          <a:cs typeface="Calibri"/>
                        </a:rPr>
                        <a:t>illness.</a:t>
                      </a:r>
                    </a:p>
                  </a:txBody>
                  <a:tcPr marL="0" marR="0" marT="2793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3"/>
                  </a:ext>
                </a:extLst>
              </a:tr>
              <a:tr h="665666">
                <a:tc>
                  <a:txBody>
                    <a:bodyPr/>
                    <a:lstStyle/>
                    <a:p>
                      <a:pPr marL="35560" marR="78105">
                        <a:lnSpc>
                          <a:spcPct val="100000"/>
                        </a:lnSpc>
                        <a:spcBef>
                          <a:spcPts val="220"/>
                        </a:spcBef>
                      </a:pPr>
                      <a:r>
                        <a:rPr sz="1300" spc="-5">
                          <a:latin typeface="Calibri"/>
                          <a:cs typeface="Calibri"/>
                        </a:rPr>
                        <a:t>Enfield</a:t>
                      </a:r>
                      <a:r>
                        <a:rPr sz="1300" spc="-35">
                          <a:latin typeface="Calibri"/>
                          <a:cs typeface="Calibri"/>
                        </a:rPr>
                        <a:t> </a:t>
                      </a:r>
                      <a:r>
                        <a:rPr sz="1300">
                          <a:latin typeface="Calibri"/>
                          <a:cs typeface="Calibri"/>
                        </a:rPr>
                        <a:t>extended</a:t>
                      </a:r>
                      <a:r>
                        <a:rPr sz="1300" spc="-40">
                          <a:latin typeface="Calibri"/>
                          <a:cs typeface="Calibri"/>
                        </a:rPr>
                        <a:t> </a:t>
                      </a:r>
                      <a:r>
                        <a:rPr sz="1300">
                          <a:latin typeface="Calibri"/>
                          <a:cs typeface="Calibri"/>
                        </a:rPr>
                        <a:t>access</a:t>
                      </a:r>
                      <a:r>
                        <a:rPr sz="1300" spc="-50">
                          <a:latin typeface="Calibri"/>
                          <a:cs typeface="Calibri"/>
                        </a:rPr>
                        <a:t> </a:t>
                      </a:r>
                      <a:r>
                        <a:rPr sz="1300" spc="-5">
                          <a:latin typeface="Calibri"/>
                          <a:cs typeface="Calibri"/>
                        </a:rPr>
                        <a:t>for </a:t>
                      </a:r>
                      <a:r>
                        <a:rPr sz="1300" spc="-235">
                          <a:latin typeface="Calibri"/>
                          <a:cs typeface="Calibri"/>
                        </a:rPr>
                        <a:t> </a:t>
                      </a:r>
                      <a:r>
                        <a:rPr sz="1300">
                          <a:latin typeface="Calibri"/>
                          <a:cs typeface="Calibri"/>
                        </a:rPr>
                        <a:t>cervical</a:t>
                      </a:r>
                      <a:r>
                        <a:rPr sz="1300" spc="-30">
                          <a:latin typeface="Calibri"/>
                          <a:cs typeface="Calibri"/>
                        </a:rPr>
                        <a:t> </a:t>
                      </a:r>
                      <a:r>
                        <a:rPr sz="1300" spc="-5">
                          <a:latin typeface="Calibri"/>
                          <a:cs typeface="Calibri"/>
                        </a:rPr>
                        <a:t>screening</a:t>
                      </a:r>
                      <a:endParaRPr sz="1300">
                        <a:latin typeface="Calibri"/>
                        <a:cs typeface="Calibri"/>
                      </a:endParaRPr>
                    </a:p>
                  </a:txBody>
                  <a:tcPr marL="0" marR="0" marT="279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36195" marR="418465">
                        <a:lnSpc>
                          <a:spcPct val="100000"/>
                        </a:lnSpc>
                        <a:spcBef>
                          <a:spcPts val="220"/>
                        </a:spcBef>
                      </a:pPr>
                      <a:r>
                        <a:rPr sz="1300" spc="-5">
                          <a:latin typeface="Calibri"/>
                          <a:cs typeface="Calibri"/>
                        </a:rPr>
                        <a:t>The</a:t>
                      </a:r>
                      <a:r>
                        <a:rPr sz="1300" spc="-10">
                          <a:latin typeface="Calibri"/>
                          <a:cs typeface="Calibri"/>
                        </a:rPr>
                        <a:t> </a:t>
                      </a:r>
                      <a:r>
                        <a:rPr sz="1300">
                          <a:latin typeface="Calibri"/>
                          <a:cs typeface="Calibri"/>
                        </a:rPr>
                        <a:t>GP</a:t>
                      </a:r>
                      <a:r>
                        <a:rPr sz="1300" spc="-5">
                          <a:latin typeface="Calibri"/>
                          <a:cs typeface="Calibri"/>
                        </a:rPr>
                        <a:t> </a:t>
                      </a:r>
                      <a:r>
                        <a:rPr sz="1300">
                          <a:latin typeface="Calibri"/>
                          <a:cs typeface="Calibri"/>
                        </a:rPr>
                        <a:t>Federation</a:t>
                      </a:r>
                      <a:r>
                        <a:rPr sz="1300" spc="-35">
                          <a:latin typeface="Calibri"/>
                          <a:cs typeface="Calibri"/>
                        </a:rPr>
                        <a:t> </a:t>
                      </a:r>
                      <a:r>
                        <a:rPr sz="1300">
                          <a:latin typeface="Calibri"/>
                          <a:cs typeface="Calibri"/>
                        </a:rPr>
                        <a:t>is</a:t>
                      </a:r>
                      <a:r>
                        <a:rPr sz="1300" spc="-10">
                          <a:latin typeface="Calibri"/>
                          <a:cs typeface="Calibri"/>
                        </a:rPr>
                        <a:t> </a:t>
                      </a:r>
                      <a:r>
                        <a:rPr sz="1300">
                          <a:latin typeface="Calibri"/>
                          <a:cs typeface="Calibri"/>
                        </a:rPr>
                        <a:t>working</a:t>
                      </a:r>
                      <a:r>
                        <a:rPr sz="1300" spc="-20">
                          <a:latin typeface="Calibri"/>
                          <a:cs typeface="Calibri"/>
                        </a:rPr>
                        <a:t> </a:t>
                      </a:r>
                      <a:r>
                        <a:rPr sz="1300">
                          <a:latin typeface="Calibri"/>
                          <a:cs typeface="Calibri"/>
                        </a:rPr>
                        <a:t>with</a:t>
                      </a:r>
                      <a:r>
                        <a:rPr sz="1300" spc="-5">
                          <a:latin typeface="Calibri"/>
                          <a:cs typeface="Calibri"/>
                        </a:rPr>
                        <a:t> </a:t>
                      </a:r>
                      <a:r>
                        <a:rPr sz="1300">
                          <a:latin typeface="Calibri"/>
                          <a:cs typeface="Calibri"/>
                        </a:rPr>
                        <a:t>all</a:t>
                      </a:r>
                      <a:r>
                        <a:rPr sz="1300" spc="-15">
                          <a:latin typeface="Calibri"/>
                          <a:cs typeface="Calibri"/>
                        </a:rPr>
                        <a:t> </a:t>
                      </a:r>
                      <a:r>
                        <a:rPr sz="1300">
                          <a:latin typeface="Calibri"/>
                          <a:cs typeface="Calibri"/>
                        </a:rPr>
                        <a:t>practices</a:t>
                      </a:r>
                      <a:r>
                        <a:rPr sz="1300" spc="-25">
                          <a:latin typeface="Calibri"/>
                          <a:cs typeface="Calibri"/>
                        </a:rPr>
                        <a:t> </a:t>
                      </a:r>
                      <a:r>
                        <a:rPr sz="1300">
                          <a:latin typeface="Calibri"/>
                          <a:cs typeface="Calibri"/>
                        </a:rPr>
                        <a:t>to</a:t>
                      </a:r>
                      <a:r>
                        <a:rPr sz="1300" spc="-10">
                          <a:latin typeface="Calibri"/>
                          <a:cs typeface="Calibri"/>
                        </a:rPr>
                        <a:t> </a:t>
                      </a:r>
                      <a:r>
                        <a:rPr sz="1300">
                          <a:latin typeface="Calibri"/>
                          <a:cs typeface="Calibri"/>
                        </a:rPr>
                        <a:t>run</a:t>
                      </a:r>
                      <a:r>
                        <a:rPr sz="1300" spc="-5">
                          <a:latin typeface="Calibri"/>
                          <a:cs typeface="Calibri"/>
                        </a:rPr>
                        <a:t> </a:t>
                      </a:r>
                      <a:r>
                        <a:rPr sz="1300">
                          <a:latin typeface="Calibri"/>
                          <a:cs typeface="Calibri"/>
                        </a:rPr>
                        <a:t>out</a:t>
                      </a:r>
                      <a:r>
                        <a:rPr sz="1300" spc="-15">
                          <a:latin typeface="Calibri"/>
                          <a:cs typeface="Calibri"/>
                        </a:rPr>
                        <a:t> </a:t>
                      </a:r>
                      <a:r>
                        <a:rPr sz="1300">
                          <a:latin typeface="Calibri"/>
                          <a:cs typeface="Calibri"/>
                        </a:rPr>
                        <a:t>of</a:t>
                      </a:r>
                      <a:r>
                        <a:rPr sz="1300" spc="-5">
                          <a:latin typeface="Calibri"/>
                          <a:cs typeface="Calibri"/>
                        </a:rPr>
                        <a:t> </a:t>
                      </a:r>
                      <a:r>
                        <a:rPr sz="1300">
                          <a:latin typeface="Calibri"/>
                          <a:cs typeface="Calibri"/>
                        </a:rPr>
                        <a:t>hours</a:t>
                      </a:r>
                      <a:r>
                        <a:rPr sz="1300" spc="-25">
                          <a:latin typeface="Calibri"/>
                          <a:cs typeface="Calibri"/>
                        </a:rPr>
                        <a:t> </a:t>
                      </a:r>
                      <a:r>
                        <a:rPr sz="1300" spc="-5">
                          <a:latin typeface="Calibri"/>
                          <a:cs typeface="Calibri"/>
                        </a:rPr>
                        <a:t>appointments,</a:t>
                      </a:r>
                      <a:r>
                        <a:rPr sz="1300" spc="-30">
                          <a:latin typeface="Calibri"/>
                          <a:cs typeface="Calibri"/>
                        </a:rPr>
                        <a:t> </a:t>
                      </a:r>
                      <a:r>
                        <a:rPr sz="1300">
                          <a:latin typeface="Calibri"/>
                          <a:cs typeface="Calibri"/>
                        </a:rPr>
                        <a:t>to</a:t>
                      </a:r>
                      <a:r>
                        <a:rPr sz="1300" spc="-10">
                          <a:latin typeface="Calibri"/>
                          <a:cs typeface="Calibri"/>
                        </a:rPr>
                        <a:t> </a:t>
                      </a:r>
                      <a:r>
                        <a:rPr sz="1300">
                          <a:latin typeface="Calibri"/>
                          <a:cs typeface="Calibri"/>
                        </a:rPr>
                        <a:t>increase</a:t>
                      </a:r>
                      <a:r>
                        <a:rPr sz="1300" spc="-20">
                          <a:latin typeface="Calibri"/>
                          <a:cs typeface="Calibri"/>
                        </a:rPr>
                        <a:t> </a:t>
                      </a:r>
                      <a:r>
                        <a:rPr sz="1300">
                          <a:latin typeface="Calibri"/>
                          <a:cs typeface="Calibri"/>
                        </a:rPr>
                        <a:t>capacity</a:t>
                      </a:r>
                      <a:r>
                        <a:rPr sz="1300" spc="-25">
                          <a:latin typeface="Calibri"/>
                          <a:cs typeface="Calibri"/>
                        </a:rPr>
                        <a:t> </a:t>
                      </a:r>
                      <a:r>
                        <a:rPr sz="1300">
                          <a:latin typeface="Calibri"/>
                          <a:cs typeface="Calibri"/>
                        </a:rPr>
                        <a:t>across</a:t>
                      </a:r>
                      <a:r>
                        <a:rPr sz="1300" spc="-35">
                          <a:latin typeface="Calibri"/>
                          <a:cs typeface="Calibri"/>
                        </a:rPr>
                        <a:t> </a:t>
                      </a:r>
                      <a:r>
                        <a:rPr sz="1300">
                          <a:latin typeface="Calibri"/>
                          <a:cs typeface="Calibri"/>
                        </a:rPr>
                        <a:t>the </a:t>
                      </a:r>
                      <a:r>
                        <a:rPr sz="1300" spc="-229">
                          <a:latin typeface="Calibri"/>
                          <a:cs typeface="Calibri"/>
                        </a:rPr>
                        <a:t> </a:t>
                      </a:r>
                      <a:r>
                        <a:rPr sz="1300">
                          <a:latin typeface="Calibri"/>
                          <a:cs typeface="Calibri"/>
                        </a:rPr>
                        <a:t>borough.</a:t>
                      </a:r>
                    </a:p>
                  </a:txBody>
                  <a:tcPr marL="0" marR="0" marT="279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4"/>
                  </a:ext>
                </a:extLst>
              </a:tr>
              <a:tr h="665666">
                <a:tc>
                  <a:txBody>
                    <a:bodyPr/>
                    <a:lstStyle/>
                    <a:p>
                      <a:pPr marL="35560">
                        <a:lnSpc>
                          <a:spcPct val="100000"/>
                        </a:lnSpc>
                        <a:spcBef>
                          <a:spcPts val="220"/>
                        </a:spcBef>
                      </a:pPr>
                      <a:r>
                        <a:rPr sz="1300" spc="-5" err="1">
                          <a:latin typeface="Calibri"/>
                          <a:cs typeface="Calibri"/>
                        </a:rPr>
                        <a:t>YouScreen</a:t>
                      </a:r>
                      <a:r>
                        <a:rPr sz="1300" spc="-35">
                          <a:latin typeface="Calibri"/>
                          <a:cs typeface="Calibri"/>
                        </a:rPr>
                        <a:t> </a:t>
                      </a:r>
                      <a:r>
                        <a:rPr sz="1300" spc="-5">
                          <a:latin typeface="Calibri"/>
                          <a:cs typeface="Calibri"/>
                        </a:rPr>
                        <a:t>study</a:t>
                      </a:r>
                      <a:r>
                        <a:rPr sz="1300" spc="-40">
                          <a:latin typeface="Calibri"/>
                          <a:cs typeface="Calibri"/>
                        </a:rPr>
                        <a:t> </a:t>
                      </a:r>
                      <a:r>
                        <a:rPr sz="1300" spc="-5">
                          <a:latin typeface="Calibri"/>
                          <a:cs typeface="Calibri"/>
                        </a:rPr>
                        <a:t>(HPV</a:t>
                      </a:r>
                      <a:r>
                        <a:rPr sz="1300" spc="-10">
                          <a:latin typeface="Calibri"/>
                          <a:cs typeface="Calibri"/>
                        </a:rPr>
                        <a:t> </a:t>
                      </a:r>
                      <a:r>
                        <a:rPr sz="1300">
                          <a:latin typeface="Calibri"/>
                          <a:cs typeface="Calibri"/>
                        </a:rPr>
                        <a:t>self-</a:t>
                      </a:r>
                    </a:p>
                    <a:p>
                      <a:pPr marL="35560">
                        <a:lnSpc>
                          <a:spcPct val="100000"/>
                        </a:lnSpc>
                      </a:pPr>
                      <a:r>
                        <a:rPr sz="1300" spc="-5">
                          <a:latin typeface="Calibri"/>
                          <a:cs typeface="Calibri"/>
                        </a:rPr>
                        <a:t>sampling)</a:t>
                      </a:r>
                      <a:endParaRPr sz="1300">
                        <a:latin typeface="Calibri"/>
                        <a:cs typeface="Calibri"/>
                      </a:endParaRPr>
                    </a:p>
                  </a:txBody>
                  <a:tcPr marL="0" marR="0" marT="279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36195">
                        <a:lnSpc>
                          <a:spcPct val="100000"/>
                        </a:lnSpc>
                        <a:spcBef>
                          <a:spcPts val="220"/>
                        </a:spcBef>
                      </a:pPr>
                      <a:r>
                        <a:rPr sz="1300" spc="-5">
                          <a:latin typeface="Calibri"/>
                          <a:cs typeface="Calibri"/>
                        </a:rPr>
                        <a:t>The study</a:t>
                      </a:r>
                      <a:r>
                        <a:rPr sz="1300" spc="-15">
                          <a:latin typeface="Calibri"/>
                          <a:cs typeface="Calibri"/>
                        </a:rPr>
                        <a:t> </a:t>
                      </a:r>
                      <a:r>
                        <a:rPr sz="1300" spc="-5">
                          <a:latin typeface="Calibri"/>
                          <a:cs typeface="Calibri"/>
                        </a:rPr>
                        <a:t>test</a:t>
                      </a:r>
                      <a:r>
                        <a:rPr lang="en-GB" sz="1300" spc="-5">
                          <a:latin typeface="Calibri"/>
                          <a:cs typeface="Calibri"/>
                        </a:rPr>
                        <a:t>ed</a:t>
                      </a:r>
                      <a:r>
                        <a:rPr sz="1300" spc="-35">
                          <a:latin typeface="Calibri"/>
                          <a:cs typeface="Calibri"/>
                        </a:rPr>
                        <a:t> </a:t>
                      </a:r>
                      <a:r>
                        <a:rPr sz="1300">
                          <a:latin typeface="Calibri"/>
                          <a:cs typeface="Calibri"/>
                        </a:rPr>
                        <a:t>the </a:t>
                      </a:r>
                      <a:r>
                        <a:rPr sz="1300" spc="-5">
                          <a:latin typeface="Calibri"/>
                          <a:cs typeface="Calibri"/>
                        </a:rPr>
                        <a:t>feasibility</a:t>
                      </a:r>
                      <a:r>
                        <a:rPr sz="1300" spc="-25">
                          <a:latin typeface="Calibri"/>
                          <a:cs typeface="Calibri"/>
                        </a:rPr>
                        <a:t> </a:t>
                      </a:r>
                      <a:r>
                        <a:rPr sz="1300">
                          <a:latin typeface="Calibri"/>
                          <a:cs typeface="Calibri"/>
                        </a:rPr>
                        <a:t>of incorporating</a:t>
                      </a:r>
                      <a:r>
                        <a:rPr sz="1300" spc="-35">
                          <a:latin typeface="Calibri"/>
                          <a:cs typeface="Calibri"/>
                        </a:rPr>
                        <a:t> </a:t>
                      </a:r>
                      <a:r>
                        <a:rPr sz="1300">
                          <a:latin typeface="Calibri"/>
                          <a:cs typeface="Calibri"/>
                        </a:rPr>
                        <a:t>HPV</a:t>
                      </a:r>
                      <a:r>
                        <a:rPr sz="1300" spc="-5">
                          <a:latin typeface="Calibri"/>
                          <a:cs typeface="Calibri"/>
                        </a:rPr>
                        <a:t> self-sampling</a:t>
                      </a:r>
                      <a:r>
                        <a:rPr sz="1300" spc="-35">
                          <a:latin typeface="Calibri"/>
                          <a:cs typeface="Calibri"/>
                        </a:rPr>
                        <a:t> </a:t>
                      </a:r>
                      <a:r>
                        <a:rPr sz="1300">
                          <a:latin typeface="Calibri"/>
                          <a:cs typeface="Calibri"/>
                        </a:rPr>
                        <a:t>into</a:t>
                      </a:r>
                      <a:r>
                        <a:rPr sz="1300" spc="-20">
                          <a:latin typeface="Calibri"/>
                          <a:cs typeface="Calibri"/>
                        </a:rPr>
                        <a:t> </a:t>
                      </a:r>
                      <a:r>
                        <a:rPr sz="1300">
                          <a:latin typeface="Calibri"/>
                          <a:cs typeface="Calibri"/>
                        </a:rPr>
                        <a:t>the cervical</a:t>
                      </a:r>
                      <a:r>
                        <a:rPr sz="1300" spc="-20">
                          <a:latin typeface="Calibri"/>
                          <a:cs typeface="Calibri"/>
                        </a:rPr>
                        <a:t> </a:t>
                      </a:r>
                      <a:r>
                        <a:rPr sz="1300" spc="-5">
                          <a:latin typeface="Calibri"/>
                          <a:cs typeface="Calibri"/>
                        </a:rPr>
                        <a:t>screening</a:t>
                      </a:r>
                      <a:r>
                        <a:rPr sz="1300" spc="-15">
                          <a:latin typeface="Calibri"/>
                          <a:cs typeface="Calibri"/>
                        </a:rPr>
                        <a:t> </a:t>
                      </a:r>
                      <a:r>
                        <a:rPr sz="1300">
                          <a:latin typeface="Calibri"/>
                          <a:cs typeface="Calibri"/>
                        </a:rPr>
                        <a:t>pathway,</a:t>
                      </a:r>
                      <a:r>
                        <a:rPr sz="1300" spc="-15">
                          <a:latin typeface="Calibri"/>
                          <a:cs typeface="Calibri"/>
                        </a:rPr>
                        <a:t> </a:t>
                      </a:r>
                      <a:r>
                        <a:rPr sz="1300">
                          <a:latin typeface="Calibri"/>
                          <a:cs typeface="Calibri"/>
                        </a:rPr>
                        <a:t>as a</a:t>
                      </a:r>
                      <a:r>
                        <a:rPr sz="1300" spc="-5">
                          <a:latin typeface="Calibri"/>
                          <a:cs typeface="Calibri"/>
                        </a:rPr>
                        <a:t> </a:t>
                      </a:r>
                      <a:r>
                        <a:rPr sz="1300">
                          <a:latin typeface="Calibri"/>
                          <a:cs typeface="Calibri"/>
                        </a:rPr>
                        <a:t>means</a:t>
                      </a:r>
                      <a:r>
                        <a:rPr sz="1300" spc="-15">
                          <a:latin typeface="Calibri"/>
                          <a:cs typeface="Calibri"/>
                        </a:rPr>
                        <a:t> </a:t>
                      </a:r>
                      <a:r>
                        <a:rPr sz="1300">
                          <a:latin typeface="Calibri"/>
                          <a:cs typeface="Calibri"/>
                        </a:rPr>
                        <a:t>of</a:t>
                      </a:r>
                      <a:r>
                        <a:rPr lang="en-GB" sz="1300">
                          <a:latin typeface="Calibri"/>
                          <a:cs typeface="Calibri"/>
                        </a:rPr>
                        <a:t> </a:t>
                      </a:r>
                      <a:r>
                        <a:rPr sz="1300">
                          <a:latin typeface="Calibri"/>
                          <a:cs typeface="Calibri"/>
                        </a:rPr>
                        <a:t>improving</a:t>
                      </a:r>
                      <a:r>
                        <a:rPr sz="1300" spc="-40">
                          <a:latin typeface="Calibri"/>
                          <a:cs typeface="Calibri"/>
                        </a:rPr>
                        <a:t> </a:t>
                      </a:r>
                      <a:r>
                        <a:rPr sz="1300">
                          <a:latin typeface="Calibri"/>
                          <a:cs typeface="Calibri"/>
                        </a:rPr>
                        <a:t>participation</a:t>
                      </a:r>
                      <a:r>
                        <a:rPr sz="1300" spc="-35">
                          <a:latin typeface="Calibri"/>
                          <a:cs typeface="Calibri"/>
                        </a:rPr>
                        <a:t> </a:t>
                      </a:r>
                      <a:r>
                        <a:rPr sz="1300" spc="-5">
                          <a:latin typeface="Calibri"/>
                          <a:cs typeface="Calibri"/>
                        </a:rPr>
                        <a:t>amongst</a:t>
                      </a:r>
                      <a:r>
                        <a:rPr sz="1300" spc="-40">
                          <a:latin typeface="Calibri"/>
                          <a:cs typeface="Calibri"/>
                        </a:rPr>
                        <a:t> </a:t>
                      </a:r>
                      <a:r>
                        <a:rPr sz="1300">
                          <a:latin typeface="Calibri"/>
                          <a:cs typeface="Calibri"/>
                        </a:rPr>
                        <a:t>non-responders.</a:t>
                      </a:r>
                      <a:r>
                        <a:rPr sz="1300" spc="-35">
                          <a:latin typeface="Calibri"/>
                          <a:cs typeface="Calibri"/>
                        </a:rPr>
                        <a:t> </a:t>
                      </a:r>
                      <a:r>
                        <a:rPr sz="1300" spc="-5">
                          <a:latin typeface="Calibri"/>
                          <a:cs typeface="Calibri"/>
                        </a:rPr>
                        <a:t>The study</a:t>
                      </a:r>
                      <a:r>
                        <a:rPr sz="1300" spc="-15">
                          <a:latin typeface="Calibri"/>
                          <a:cs typeface="Calibri"/>
                        </a:rPr>
                        <a:t> </a:t>
                      </a:r>
                      <a:r>
                        <a:rPr sz="1300">
                          <a:latin typeface="Calibri"/>
                          <a:cs typeface="Calibri"/>
                        </a:rPr>
                        <a:t>has</a:t>
                      </a:r>
                      <a:r>
                        <a:rPr sz="1300" spc="-10">
                          <a:latin typeface="Calibri"/>
                          <a:cs typeface="Calibri"/>
                        </a:rPr>
                        <a:t> </a:t>
                      </a:r>
                      <a:r>
                        <a:rPr sz="1300">
                          <a:latin typeface="Calibri"/>
                          <a:cs typeface="Calibri"/>
                        </a:rPr>
                        <a:t>concluded</a:t>
                      </a:r>
                      <a:r>
                        <a:rPr sz="1300" spc="-35">
                          <a:latin typeface="Calibri"/>
                          <a:cs typeface="Calibri"/>
                        </a:rPr>
                        <a:t> </a:t>
                      </a:r>
                      <a:r>
                        <a:rPr sz="1300" spc="-5">
                          <a:latin typeface="Calibri"/>
                          <a:cs typeface="Calibri"/>
                        </a:rPr>
                        <a:t>and</a:t>
                      </a:r>
                      <a:r>
                        <a:rPr sz="1300" spc="-10">
                          <a:latin typeface="Calibri"/>
                          <a:cs typeface="Calibri"/>
                        </a:rPr>
                        <a:t> </a:t>
                      </a:r>
                      <a:r>
                        <a:rPr sz="1300">
                          <a:latin typeface="Calibri"/>
                          <a:cs typeface="Calibri"/>
                        </a:rPr>
                        <a:t>data</a:t>
                      </a:r>
                      <a:r>
                        <a:rPr sz="1300" spc="-10">
                          <a:latin typeface="Calibri"/>
                          <a:cs typeface="Calibri"/>
                        </a:rPr>
                        <a:t> </a:t>
                      </a:r>
                      <a:r>
                        <a:rPr sz="1300">
                          <a:latin typeface="Calibri"/>
                          <a:cs typeface="Calibri"/>
                        </a:rPr>
                        <a:t>collation</a:t>
                      </a:r>
                      <a:r>
                        <a:rPr sz="1300" spc="-35">
                          <a:latin typeface="Calibri"/>
                          <a:cs typeface="Calibri"/>
                        </a:rPr>
                        <a:t> </a:t>
                      </a:r>
                      <a:r>
                        <a:rPr sz="1300">
                          <a:latin typeface="Calibri"/>
                          <a:cs typeface="Calibri"/>
                        </a:rPr>
                        <a:t>&amp;</a:t>
                      </a:r>
                      <a:r>
                        <a:rPr sz="1300" spc="-5">
                          <a:latin typeface="Calibri"/>
                          <a:cs typeface="Calibri"/>
                        </a:rPr>
                        <a:t> </a:t>
                      </a:r>
                      <a:r>
                        <a:rPr sz="1300">
                          <a:latin typeface="Calibri"/>
                          <a:cs typeface="Calibri"/>
                        </a:rPr>
                        <a:t>analysis</a:t>
                      </a:r>
                      <a:r>
                        <a:rPr sz="1300" spc="-30">
                          <a:latin typeface="Calibri"/>
                          <a:cs typeface="Calibri"/>
                        </a:rPr>
                        <a:t> </a:t>
                      </a:r>
                      <a:r>
                        <a:rPr sz="1300">
                          <a:latin typeface="Calibri"/>
                          <a:cs typeface="Calibri"/>
                        </a:rPr>
                        <a:t>is</a:t>
                      </a:r>
                      <a:r>
                        <a:rPr sz="1300" spc="-10">
                          <a:latin typeface="Calibri"/>
                          <a:cs typeface="Calibri"/>
                        </a:rPr>
                        <a:t> </a:t>
                      </a:r>
                      <a:r>
                        <a:rPr sz="1300" spc="-5">
                          <a:latin typeface="Calibri"/>
                          <a:cs typeface="Calibri"/>
                        </a:rPr>
                        <a:t>ongoing.</a:t>
                      </a:r>
                      <a:endParaRPr sz="1300">
                        <a:latin typeface="Calibri"/>
                        <a:cs typeface="Calibri"/>
                      </a:endParaRPr>
                    </a:p>
                  </a:txBody>
                  <a:tcPr marL="0" marR="0" marT="279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5"/>
                  </a:ext>
                </a:extLst>
              </a:tr>
              <a:tr h="665666">
                <a:tc>
                  <a:txBody>
                    <a:bodyPr/>
                    <a:lstStyle/>
                    <a:p>
                      <a:pPr marL="35560" marR="324485">
                        <a:lnSpc>
                          <a:spcPct val="100000"/>
                        </a:lnSpc>
                        <a:spcBef>
                          <a:spcPts val="220"/>
                        </a:spcBef>
                      </a:pPr>
                      <a:r>
                        <a:rPr sz="1300">
                          <a:latin typeface="Calibri"/>
                          <a:cs typeface="Calibri"/>
                        </a:rPr>
                        <a:t>Access</a:t>
                      </a:r>
                      <a:r>
                        <a:rPr sz="1300" spc="-35">
                          <a:latin typeface="Calibri"/>
                          <a:cs typeface="Calibri"/>
                        </a:rPr>
                        <a:t> </a:t>
                      </a:r>
                      <a:r>
                        <a:rPr sz="1300">
                          <a:latin typeface="Calibri"/>
                          <a:cs typeface="Calibri"/>
                        </a:rPr>
                        <a:t>to</a:t>
                      </a:r>
                      <a:r>
                        <a:rPr sz="1300" spc="-30">
                          <a:latin typeface="Calibri"/>
                          <a:cs typeface="Calibri"/>
                        </a:rPr>
                        <a:t> </a:t>
                      </a:r>
                      <a:r>
                        <a:rPr sz="1300" spc="-5">
                          <a:latin typeface="Calibri"/>
                          <a:cs typeface="Calibri"/>
                        </a:rPr>
                        <a:t>screening</a:t>
                      </a:r>
                      <a:r>
                        <a:rPr sz="1300" spc="-35">
                          <a:latin typeface="Calibri"/>
                          <a:cs typeface="Calibri"/>
                        </a:rPr>
                        <a:t> </a:t>
                      </a:r>
                      <a:r>
                        <a:rPr sz="1300" spc="-5">
                          <a:latin typeface="Calibri"/>
                          <a:cs typeface="Calibri"/>
                        </a:rPr>
                        <a:t>for </a:t>
                      </a:r>
                      <a:r>
                        <a:rPr sz="1300" spc="-235">
                          <a:latin typeface="Calibri"/>
                          <a:cs typeface="Calibri"/>
                        </a:rPr>
                        <a:t> </a:t>
                      </a:r>
                      <a:r>
                        <a:rPr sz="1300">
                          <a:latin typeface="Calibri"/>
                          <a:cs typeface="Calibri"/>
                        </a:rPr>
                        <a:t>homeless</a:t>
                      </a:r>
                      <a:r>
                        <a:rPr sz="1300" spc="-55">
                          <a:latin typeface="Calibri"/>
                          <a:cs typeface="Calibri"/>
                        </a:rPr>
                        <a:t> </a:t>
                      </a:r>
                      <a:r>
                        <a:rPr sz="1300">
                          <a:latin typeface="Calibri"/>
                          <a:cs typeface="Calibri"/>
                        </a:rPr>
                        <a:t>people</a:t>
                      </a:r>
                    </a:p>
                  </a:txBody>
                  <a:tcPr marL="0" marR="0" marT="279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pPr marL="36195" marR="38735">
                        <a:lnSpc>
                          <a:spcPct val="100000"/>
                        </a:lnSpc>
                        <a:spcBef>
                          <a:spcPts val="220"/>
                        </a:spcBef>
                      </a:pPr>
                      <a:r>
                        <a:rPr sz="1300">
                          <a:latin typeface="Calibri"/>
                          <a:cs typeface="Calibri"/>
                        </a:rPr>
                        <a:t>Working</a:t>
                      </a:r>
                      <a:r>
                        <a:rPr sz="1300" spc="-35">
                          <a:latin typeface="Calibri"/>
                          <a:cs typeface="Calibri"/>
                        </a:rPr>
                        <a:t> </a:t>
                      </a:r>
                      <a:r>
                        <a:rPr sz="1300">
                          <a:latin typeface="Calibri"/>
                          <a:cs typeface="Calibri"/>
                        </a:rPr>
                        <a:t>with</a:t>
                      </a:r>
                      <a:r>
                        <a:rPr sz="1300" spc="-5">
                          <a:latin typeface="Calibri"/>
                          <a:cs typeface="Calibri"/>
                        </a:rPr>
                        <a:t> </a:t>
                      </a:r>
                      <a:r>
                        <a:rPr sz="1300">
                          <a:latin typeface="Calibri"/>
                          <a:cs typeface="Calibri"/>
                        </a:rPr>
                        <a:t>primary</a:t>
                      </a:r>
                      <a:r>
                        <a:rPr sz="1300" spc="-15">
                          <a:latin typeface="Calibri"/>
                          <a:cs typeface="Calibri"/>
                        </a:rPr>
                        <a:t> </a:t>
                      </a:r>
                      <a:r>
                        <a:rPr sz="1300">
                          <a:latin typeface="Calibri"/>
                          <a:cs typeface="Calibri"/>
                        </a:rPr>
                        <a:t>care,</a:t>
                      </a:r>
                      <a:r>
                        <a:rPr sz="1300" spc="5">
                          <a:latin typeface="Calibri"/>
                          <a:cs typeface="Calibri"/>
                        </a:rPr>
                        <a:t> </a:t>
                      </a:r>
                      <a:r>
                        <a:rPr sz="1300" spc="-5">
                          <a:latin typeface="Calibri"/>
                          <a:cs typeface="Calibri"/>
                        </a:rPr>
                        <a:t>screening</a:t>
                      </a:r>
                      <a:r>
                        <a:rPr sz="1300" spc="-15">
                          <a:latin typeface="Calibri"/>
                          <a:cs typeface="Calibri"/>
                        </a:rPr>
                        <a:t> </a:t>
                      </a:r>
                      <a:r>
                        <a:rPr sz="1300">
                          <a:latin typeface="Calibri"/>
                          <a:cs typeface="Calibri"/>
                        </a:rPr>
                        <a:t>services</a:t>
                      </a:r>
                      <a:r>
                        <a:rPr sz="1300" spc="-30">
                          <a:latin typeface="Calibri"/>
                          <a:cs typeface="Calibri"/>
                        </a:rPr>
                        <a:t> </a:t>
                      </a:r>
                      <a:r>
                        <a:rPr sz="1300">
                          <a:latin typeface="Calibri"/>
                          <a:cs typeface="Calibri"/>
                        </a:rPr>
                        <a:t>and local</a:t>
                      </a:r>
                      <a:r>
                        <a:rPr sz="1300" spc="-30">
                          <a:latin typeface="Calibri"/>
                          <a:cs typeface="Calibri"/>
                        </a:rPr>
                        <a:t> </a:t>
                      </a:r>
                      <a:r>
                        <a:rPr sz="1300">
                          <a:latin typeface="Calibri"/>
                          <a:cs typeface="Calibri"/>
                        </a:rPr>
                        <a:t>authorities,</a:t>
                      </a:r>
                      <a:r>
                        <a:rPr sz="1300" spc="-40">
                          <a:latin typeface="Calibri"/>
                          <a:cs typeface="Calibri"/>
                        </a:rPr>
                        <a:t> </a:t>
                      </a:r>
                      <a:r>
                        <a:rPr sz="1300">
                          <a:latin typeface="Calibri"/>
                          <a:cs typeface="Calibri"/>
                        </a:rPr>
                        <a:t>to</a:t>
                      </a:r>
                      <a:r>
                        <a:rPr sz="1300" spc="-10">
                          <a:latin typeface="Calibri"/>
                          <a:cs typeface="Calibri"/>
                        </a:rPr>
                        <a:t> </a:t>
                      </a:r>
                      <a:r>
                        <a:rPr sz="1300">
                          <a:latin typeface="Calibri"/>
                          <a:cs typeface="Calibri"/>
                        </a:rPr>
                        <a:t>map</a:t>
                      </a:r>
                      <a:r>
                        <a:rPr sz="1300" spc="-5">
                          <a:latin typeface="Calibri"/>
                          <a:cs typeface="Calibri"/>
                        </a:rPr>
                        <a:t> </a:t>
                      </a:r>
                      <a:r>
                        <a:rPr sz="1300">
                          <a:latin typeface="Calibri"/>
                          <a:cs typeface="Calibri"/>
                        </a:rPr>
                        <a:t>out</a:t>
                      </a:r>
                      <a:r>
                        <a:rPr sz="1300" spc="-15">
                          <a:latin typeface="Calibri"/>
                          <a:cs typeface="Calibri"/>
                        </a:rPr>
                        <a:t> </a:t>
                      </a:r>
                      <a:r>
                        <a:rPr sz="1300" spc="-5">
                          <a:latin typeface="Calibri"/>
                          <a:cs typeface="Calibri"/>
                        </a:rPr>
                        <a:t>adjustments</a:t>
                      </a:r>
                      <a:r>
                        <a:rPr sz="1300" spc="-40">
                          <a:latin typeface="Calibri"/>
                          <a:cs typeface="Calibri"/>
                        </a:rPr>
                        <a:t> </a:t>
                      </a:r>
                      <a:r>
                        <a:rPr sz="1300">
                          <a:latin typeface="Calibri"/>
                          <a:cs typeface="Calibri"/>
                        </a:rPr>
                        <a:t>to</a:t>
                      </a:r>
                      <a:r>
                        <a:rPr sz="1300" spc="-10">
                          <a:latin typeface="Calibri"/>
                          <a:cs typeface="Calibri"/>
                        </a:rPr>
                        <a:t> </a:t>
                      </a:r>
                      <a:r>
                        <a:rPr sz="1300">
                          <a:latin typeface="Calibri"/>
                          <a:cs typeface="Calibri"/>
                        </a:rPr>
                        <a:t>the</a:t>
                      </a:r>
                      <a:r>
                        <a:rPr sz="1300" spc="-5">
                          <a:latin typeface="Calibri"/>
                          <a:cs typeface="Calibri"/>
                        </a:rPr>
                        <a:t> screening</a:t>
                      </a:r>
                      <a:r>
                        <a:rPr sz="1300" spc="-20">
                          <a:latin typeface="Calibri"/>
                          <a:cs typeface="Calibri"/>
                        </a:rPr>
                        <a:t> </a:t>
                      </a:r>
                      <a:r>
                        <a:rPr sz="1300">
                          <a:latin typeface="Calibri"/>
                          <a:cs typeface="Calibri"/>
                        </a:rPr>
                        <a:t>pathways </a:t>
                      </a:r>
                      <a:r>
                        <a:rPr sz="1300" spc="-229">
                          <a:latin typeface="Calibri"/>
                          <a:cs typeface="Calibri"/>
                        </a:rPr>
                        <a:t> </a:t>
                      </a:r>
                      <a:r>
                        <a:rPr sz="1300">
                          <a:latin typeface="Calibri"/>
                          <a:cs typeface="Calibri"/>
                        </a:rPr>
                        <a:t>to</a:t>
                      </a:r>
                      <a:r>
                        <a:rPr sz="1300" spc="-20">
                          <a:latin typeface="Calibri"/>
                          <a:cs typeface="Calibri"/>
                        </a:rPr>
                        <a:t> </a:t>
                      </a:r>
                      <a:r>
                        <a:rPr sz="1300">
                          <a:latin typeface="Calibri"/>
                          <a:cs typeface="Calibri"/>
                        </a:rPr>
                        <a:t>enable</a:t>
                      </a:r>
                      <a:r>
                        <a:rPr sz="1300" spc="-10">
                          <a:latin typeface="Calibri"/>
                          <a:cs typeface="Calibri"/>
                        </a:rPr>
                        <a:t> </a:t>
                      </a:r>
                      <a:r>
                        <a:rPr sz="1300">
                          <a:latin typeface="Calibri"/>
                          <a:cs typeface="Calibri"/>
                        </a:rPr>
                        <a:t>homeless</a:t>
                      </a:r>
                      <a:r>
                        <a:rPr sz="1300" spc="-45">
                          <a:latin typeface="Calibri"/>
                          <a:cs typeface="Calibri"/>
                        </a:rPr>
                        <a:t> </a:t>
                      </a:r>
                      <a:r>
                        <a:rPr sz="1300">
                          <a:latin typeface="Calibri"/>
                          <a:cs typeface="Calibri"/>
                        </a:rPr>
                        <a:t>people</a:t>
                      </a:r>
                      <a:r>
                        <a:rPr sz="1300" spc="-20">
                          <a:latin typeface="Calibri"/>
                          <a:cs typeface="Calibri"/>
                        </a:rPr>
                        <a:t> </a:t>
                      </a:r>
                      <a:r>
                        <a:rPr sz="1300">
                          <a:latin typeface="Calibri"/>
                          <a:cs typeface="Calibri"/>
                        </a:rPr>
                        <a:t>to</a:t>
                      </a:r>
                      <a:r>
                        <a:rPr sz="1300" spc="-15">
                          <a:latin typeface="Calibri"/>
                          <a:cs typeface="Calibri"/>
                        </a:rPr>
                        <a:t> </a:t>
                      </a:r>
                      <a:r>
                        <a:rPr sz="1300">
                          <a:latin typeface="Calibri"/>
                          <a:cs typeface="Calibri"/>
                        </a:rPr>
                        <a:t>take</a:t>
                      </a:r>
                      <a:r>
                        <a:rPr sz="1300" spc="-20">
                          <a:latin typeface="Calibri"/>
                          <a:cs typeface="Calibri"/>
                        </a:rPr>
                        <a:t> </a:t>
                      </a:r>
                      <a:r>
                        <a:rPr sz="1300">
                          <a:latin typeface="Calibri"/>
                          <a:cs typeface="Calibri"/>
                        </a:rPr>
                        <a:t>part</a:t>
                      </a:r>
                      <a:r>
                        <a:rPr sz="1300" spc="-10">
                          <a:latin typeface="Calibri"/>
                          <a:cs typeface="Calibri"/>
                        </a:rPr>
                        <a:t> </a:t>
                      </a:r>
                      <a:r>
                        <a:rPr sz="1300">
                          <a:latin typeface="Calibri"/>
                          <a:cs typeface="Calibri"/>
                        </a:rPr>
                        <a:t>in</a:t>
                      </a:r>
                      <a:r>
                        <a:rPr sz="1300" spc="-5">
                          <a:latin typeface="Calibri"/>
                          <a:cs typeface="Calibri"/>
                        </a:rPr>
                        <a:t> screening.</a:t>
                      </a:r>
                      <a:endParaRPr sz="1300">
                        <a:latin typeface="Calibri"/>
                        <a:cs typeface="Calibri"/>
                      </a:endParaRPr>
                    </a:p>
                  </a:txBody>
                  <a:tcPr marL="0" marR="0" marT="279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6"/>
                  </a:ext>
                </a:extLst>
              </a:tr>
              <a:tr h="665666">
                <a:tc>
                  <a:txBody>
                    <a:bodyPr/>
                    <a:lstStyle/>
                    <a:p>
                      <a:pPr marL="35560" marR="161925">
                        <a:lnSpc>
                          <a:spcPct val="100000"/>
                        </a:lnSpc>
                        <a:spcBef>
                          <a:spcPts val="220"/>
                        </a:spcBef>
                      </a:pPr>
                      <a:r>
                        <a:rPr sz="1300" spc="-5">
                          <a:latin typeface="Calibri"/>
                          <a:cs typeface="Calibri"/>
                        </a:rPr>
                        <a:t>Cervical screening sample </a:t>
                      </a:r>
                      <a:r>
                        <a:rPr sz="1300" spc="-235">
                          <a:latin typeface="Calibri"/>
                          <a:cs typeface="Calibri"/>
                        </a:rPr>
                        <a:t> </a:t>
                      </a:r>
                      <a:r>
                        <a:rPr sz="1300">
                          <a:latin typeface="Calibri"/>
                          <a:cs typeface="Calibri"/>
                        </a:rPr>
                        <a:t>taker</a:t>
                      </a:r>
                      <a:r>
                        <a:rPr sz="1300" spc="-15">
                          <a:latin typeface="Calibri"/>
                          <a:cs typeface="Calibri"/>
                        </a:rPr>
                        <a:t> </a:t>
                      </a:r>
                      <a:r>
                        <a:rPr sz="1300" spc="-5">
                          <a:latin typeface="Calibri"/>
                          <a:cs typeface="Calibri"/>
                        </a:rPr>
                        <a:t>training</a:t>
                      </a:r>
                      <a:endParaRPr sz="1300">
                        <a:latin typeface="Calibri"/>
                        <a:cs typeface="Calibri"/>
                      </a:endParaRPr>
                    </a:p>
                  </a:txBody>
                  <a:tcPr marL="0" marR="0" marT="279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tc>
                  <a:txBody>
                    <a:bodyPr/>
                    <a:lstStyle/>
                    <a:p>
                      <a:pPr marL="36195" marR="433705">
                        <a:lnSpc>
                          <a:spcPct val="100000"/>
                        </a:lnSpc>
                        <a:spcBef>
                          <a:spcPts val="220"/>
                        </a:spcBef>
                      </a:pPr>
                      <a:r>
                        <a:rPr sz="1300">
                          <a:latin typeface="Calibri"/>
                          <a:cs typeface="Calibri"/>
                        </a:rPr>
                        <a:t>An </a:t>
                      </a:r>
                      <a:r>
                        <a:rPr sz="1300" spc="-5" err="1">
                          <a:latin typeface="Calibri"/>
                          <a:cs typeface="Calibri"/>
                        </a:rPr>
                        <a:t>NHSE</a:t>
                      </a:r>
                      <a:r>
                        <a:rPr sz="1300" spc="-5">
                          <a:latin typeface="Calibri"/>
                          <a:cs typeface="Calibri"/>
                        </a:rPr>
                        <a:t> </a:t>
                      </a:r>
                      <a:r>
                        <a:rPr sz="1300">
                          <a:latin typeface="Calibri"/>
                          <a:cs typeface="Calibri"/>
                        </a:rPr>
                        <a:t>gap analysis identified that the sector requires additional 42 sample takers to help meet the national </a:t>
                      </a:r>
                      <a:r>
                        <a:rPr sz="1300" spc="5">
                          <a:latin typeface="Calibri"/>
                          <a:cs typeface="Calibri"/>
                        </a:rPr>
                        <a:t> </a:t>
                      </a:r>
                      <a:r>
                        <a:rPr sz="1300" spc="-5">
                          <a:latin typeface="Calibri"/>
                          <a:cs typeface="Calibri"/>
                        </a:rPr>
                        <a:t>screening</a:t>
                      </a:r>
                      <a:r>
                        <a:rPr sz="1300" spc="-25">
                          <a:latin typeface="Calibri"/>
                          <a:cs typeface="Calibri"/>
                        </a:rPr>
                        <a:t> </a:t>
                      </a:r>
                      <a:r>
                        <a:rPr sz="1300">
                          <a:latin typeface="Calibri"/>
                          <a:cs typeface="Calibri"/>
                        </a:rPr>
                        <a:t>target.</a:t>
                      </a:r>
                      <a:r>
                        <a:rPr sz="1300" spc="-20">
                          <a:latin typeface="Calibri"/>
                          <a:cs typeface="Calibri"/>
                        </a:rPr>
                        <a:t> </a:t>
                      </a:r>
                      <a:r>
                        <a:rPr sz="1300" spc="-5">
                          <a:latin typeface="Calibri"/>
                          <a:cs typeface="Calibri"/>
                        </a:rPr>
                        <a:t>Training</a:t>
                      </a:r>
                      <a:r>
                        <a:rPr sz="1300" spc="-10">
                          <a:latin typeface="Calibri"/>
                          <a:cs typeface="Calibri"/>
                        </a:rPr>
                        <a:t> </a:t>
                      </a:r>
                      <a:r>
                        <a:rPr sz="1300">
                          <a:latin typeface="Calibri"/>
                          <a:cs typeface="Calibri"/>
                        </a:rPr>
                        <a:t>is</a:t>
                      </a:r>
                      <a:r>
                        <a:rPr sz="1300" spc="-5">
                          <a:latin typeface="Calibri"/>
                          <a:cs typeface="Calibri"/>
                        </a:rPr>
                        <a:t> being</a:t>
                      </a:r>
                      <a:r>
                        <a:rPr sz="1300" spc="-10">
                          <a:latin typeface="Calibri"/>
                          <a:cs typeface="Calibri"/>
                        </a:rPr>
                        <a:t> </a:t>
                      </a:r>
                      <a:r>
                        <a:rPr sz="1300">
                          <a:latin typeface="Calibri"/>
                          <a:cs typeface="Calibri"/>
                        </a:rPr>
                        <a:t>rolled</a:t>
                      </a:r>
                      <a:r>
                        <a:rPr sz="1300" spc="-25">
                          <a:latin typeface="Calibri"/>
                          <a:cs typeface="Calibri"/>
                        </a:rPr>
                        <a:t> </a:t>
                      </a:r>
                      <a:r>
                        <a:rPr sz="1300">
                          <a:latin typeface="Calibri"/>
                          <a:cs typeface="Calibri"/>
                        </a:rPr>
                        <a:t>out</a:t>
                      </a:r>
                      <a:r>
                        <a:rPr sz="1300" spc="-15">
                          <a:latin typeface="Calibri"/>
                          <a:cs typeface="Calibri"/>
                        </a:rPr>
                        <a:t> </a:t>
                      </a:r>
                      <a:r>
                        <a:rPr sz="1300">
                          <a:latin typeface="Calibri"/>
                          <a:cs typeface="Calibri"/>
                        </a:rPr>
                        <a:t>to</a:t>
                      </a:r>
                      <a:r>
                        <a:rPr sz="1300" spc="-10">
                          <a:latin typeface="Calibri"/>
                          <a:cs typeface="Calibri"/>
                        </a:rPr>
                        <a:t> </a:t>
                      </a:r>
                      <a:r>
                        <a:rPr sz="1300">
                          <a:latin typeface="Calibri"/>
                          <a:cs typeface="Calibri"/>
                        </a:rPr>
                        <a:t>new</a:t>
                      </a:r>
                      <a:r>
                        <a:rPr sz="1300" spc="-5">
                          <a:latin typeface="Calibri"/>
                          <a:cs typeface="Calibri"/>
                        </a:rPr>
                        <a:t> </a:t>
                      </a:r>
                      <a:r>
                        <a:rPr sz="1300">
                          <a:latin typeface="Calibri"/>
                          <a:cs typeface="Calibri"/>
                        </a:rPr>
                        <a:t>practice</a:t>
                      </a:r>
                      <a:r>
                        <a:rPr sz="1300" spc="-15">
                          <a:latin typeface="Calibri"/>
                          <a:cs typeface="Calibri"/>
                        </a:rPr>
                        <a:t> </a:t>
                      </a:r>
                      <a:r>
                        <a:rPr sz="1300">
                          <a:latin typeface="Calibri"/>
                          <a:cs typeface="Calibri"/>
                        </a:rPr>
                        <a:t>nurses,</a:t>
                      </a:r>
                      <a:r>
                        <a:rPr sz="1300" spc="-5">
                          <a:latin typeface="Calibri"/>
                          <a:cs typeface="Calibri"/>
                        </a:rPr>
                        <a:t> physician</a:t>
                      </a:r>
                      <a:r>
                        <a:rPr sz="1300" spc="-40">
                          <a:latin typeface="Calibri"/>
                          <a:cs typeface="Calibri"/>
                        </a:rPr>
                        <a:t> </a:t>
                      </a:r>
                      <a:r>
                        <a:rPr sz="1300">
                          <a:latin typeface="Calibri"/>
                          <a:cs typeface="Calibri"/>
                        </a:rPr>
                        <a:t>associates</a:t>
                      </a:r>
                      <a:r>
                        <a:rPr sz="1300" spc="-40">
                          <a:latin typeface="Calibri"/>
                          <a:cs typeface="Calibri"/>
                        </a:rPr>
                        <a:t> </a:t>
                      </a:r>
                      <a:r>
                        <a:rPr sz="1300">
                          <a:latin typeface="Calibri"/>
                          <a:cs typeface="Calibri"/>
                        </a:rPr>
                        <a:t>and </a:t>
                      </a:r>
                      <a:r>
                        <a:rPr sz="1300" spc="-5">
                          <a:latin typeface="Calibri"/>
                          <a:cs typeface="Calibri"/>
                        </a:rPr>
                        <a:t>nursing</a:t>
                      </a:r>
                      <a:r>
                        <a:rPr sz="1300" spc="-20">
                          <a:latin typeface="Calibri"/>
                          <a:cs typeface="Calibri"/>
                        </a:rPr>
                        <a:t> </a:t>
                      </a:r>
                      <a:r>
                        <a:rPr sz="1300">
                          <a:latin typeface="Calibri"/>
                          <a:cs typeface="Calibri"/>
                        </a:rPr>
                        <a:t>associates.</a:t>
                      </a:r>
                    </a:p>
                  </a:txBody>
                  <a:tcPr marL="0" marR="0" marT="279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7"/>
                  </a:ext>
                </a:extLst>
              </a:tr>
            </a:tbl>
          </a:graphicData>
        </a:graphic>
      </p:graphicFrame>
      <p:pic>
        <p:nvPicPr>
          <p:cNvPr id="7" name="Picture 6" descr="Logo&#10;&#10;Description automatically generated">
            <a:extLst>
              <a:ext uri="{FF2B5EF4-FFF2-40B4-BE49-F238E27FC236}">
                <a16:creationId xmlns:a16="http://schemas.microsoft.com/office/drawing/2014/main" id="{9953A21D-CA99-6BF9-071C-EBE65E01B66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2583" y="190067"/>
            <a:ext cx="1268705" cy="440936"/>
          </a:xfrm>
          <a:prstGeom prst="rect">
            <a:avLst/>
          </a:prstGeom>
        </p:spPr>
      </p:pic>
      <p:sp>
        <p:nvSpPr>
          <p:cNvPr id="3" name="Title 1">
            <a:extLst>
              <a:ext uri="{FF2B5EF4-FFF2-40B4-BE49-F238E27FC236}">
                <a16:creationId xmlns:a16="http://schemas.microsoft.com/office/drawing/2014/main" id="{CB9EA586-2A91-B4BC-DE6C-27FA931C9157}"/>
              </a:ext>
            </a:extLst>
          </p:cNvPr>
          <p:cNvSpPr txBox="1">
            <a:spLocks/>
          </p:cNvSpPr>
          <p:nvPr/>
        </p:nvSpPr>
        <p:spPr>
          <a:xfrm>
            <a:off x="784391" y="365126"/>
            <a:ext cx="8138593" cy="952304"/>
          </a:xfrm>
          <a:prstGeom prst="rect">
            <a:avLst/>
          </a:prstGeom>
        </p:spPr>
        <p:txBody>
          <a:bodyPr wrap="square" lIns="0" tIns="0" rIns="0" bIns="0">
            <a:normAutofit/>
          </a:bodyPr>
          <a:lstStyle>
            <a:lvl1pPr>
              <a:defRPr sz="4000" b="0" i="0">
                <a:solidFill>
                  <a:schemeClr val="tx1"/>
                </a:solidFill>
                <a:latin typeface="Calibri Light"/>
                <a:ea typeface="+mj-ea"/>
                <a:cs typeface="Calibri Light"/>
              </a:defRPr>
            </a:lvl1pPr>
          </a:lstStyle>
          <a:p>
            <a:pPr algn="ctr"/>
            <a:r>
              <a:rPr lang="en-US" sz="2800" kern="0">
                <a:solidFill>
                  <a:srgbClr val="7030A0"/>
                </a:solidFill>
                <a:latin typeface="Century Gothic" panose="020B0502020202020204" pitchFamily="34" charset="0"/>
                <a:cs typeface="Calibri Light" panose="020F0302020204030204" pitchFamily="34" charset="0"/>
              </a:rPr>
              <a:t>NCL </a:t>
            </a:r>
            <a:r>
              <a:rPr lang="en-GB" sz="2800" kern="0" spc="-15">
                <a:solidFill>
                  <a:srgbClr val="7030A0"/>
                </a:solidFill>
                <a:latin typeface="Century Gothic" panose="020B0502020202020204" pitchFamily="34" charset="0"/>
                <a:cs typeface="Calibri Light" panose="020F0302020204030204" pitchFamily="34" charset="0"/>
              </a:rPr>
              <a:t>current p</a:t>
            </a:r>
            <a:r>
              <a:rPr lang="en-GB" sz="2800" spc="-15">
                <a:solidFill>
                  <a:srgbClr val="7030A0"/>
                </a:solidFill>
                <a:latin typeface="Century Gothic" panose="020B0502020202020204" pitchFamily="34" charset="0"/>
                <a:cs typeface="Calibri Light" panose="020F0302020204030204" pitchFamily="34" charset="0"/>
              </a:rPr>
              <a:t>rogramme</a:t>
            </a:r>
            <a:r>
              <a:rPr lang="en-GB" sz="2800" spc="-20">
                <a:solidFill>
                  <a:srgbClr val="7030A0"/>
                </a:solidFill>
                <a:latin typeface="Century Gothic" panose="020B0502020202020204" pitchFamily="34" charset="0"/>
                <a:cs typeface="Calibri Light" panose="020F0302020204030204" pitchFamily="34" charset="0"/>
              </a:rPr>
              <a:t> </a:t>
            </a:r>
            <a:r>
              <a:rPr lang="en-GB" sz="2800" spc="-5">
                <a:solidFill>
                  <a:srgbClr val="7030A0"/>
                </a:solidFill>
                <a:latin typeface="Century Gothic" panose="020B0502020202020204" pitchFamily="34" charset="0"/>
                <a:cs typeface="Calibri Light" panose="020F0302020204030204" pitchFamily="34" charset="0"/>
              </a:rPr>
              <a:t>overview</a:t>
            </a:r>
            <a:r>
              <a:rPr lang="en-GB" sz="2800" spc="15">
                <a:solidFill>
                  <a:srgbClr val="7030A0"/>
                </a:solidFill>
                <a:latin typeface="Century Gothic" panose="020B0502020202020204" pitchFamily="34" charset="0"/>
                <a:cs typeface="Calibri Light" panose="020F0302020204030204" pitchFamily="34" charset="0"/>
              </a:rPr>
              <a:t>-</a:t>
            </a:r>
            <a:r>
              <a:rPr lang="en-GB" sz="2800">
                <a:solidFill>
                  <a:srgbClr val="7030A0"/>
                </a:solidFill>
                <a:latin typeface="Century Gothic" panose="020B0502020202020204" pitchFamily="34" charset="0"/>
                <a:cs typeface="Calibri Light" panose="020F0302020204030204" pitchFamily="34" charset="0"/>
              </a:rPr>
              <a:t> </a:t>
            </a:r>
          </a:p>
          <a:p>
            <a:pPr algn="ctr"/>
            <a:r>
              <a:rPr lang="en-GB" sz="2800" spc="-10">
                <a:solidFill>
                  <a:srgbClr val="7030A0"/>
                </a:solidFill>
                <a:latin typeface="Century Gothic" panose="020B0502020202020204" pitchFamily="34" charset="0"/>
                <a:cs typeface="Calibri Light" panose="020F0302020204030204" pitchFamily="34" charset="0"/>
              </a:rPr>
              <a:t>Prevention,</a:t>
            </a:r>
            <a:r>
              <a:rPr lang="en-GB" sz="2800" spc="5">
                <a:solidFill>
                  <a:srgbClr val="7030A0"/>
                </a:solidFill>
                <a:latin typeface="Century Gothic" panose="020B0502020202020204" pitchFamily="34" charset="0"/>
                <a:cs typeface="Calibri Light" panose="020F0302020204030204" pitchFamily="34" charset="0"/>
              </a:rPr>
              <a:t> </a:t>
            </a:r>
            <a:r>
              <a:rPr lang="en-GB" sz="2800" spc="-10">
                <a:solidFill>
                  <a:srgbClr val="7030A0"/>
                </a:solidFill>
                <a:latin typeface="Century Gothic" panose="020B0502020202020204" pitchFamily="34" charset="0"/>
                <a:cs typeface="Calibri Light" panose="020F0302020204030204" pitchFamily="34" charset="0"/>
              </a:rPr>
              <a:t>Awareness</a:t>
            </a:r>
            <a:r>
              <a:rPr lang="en-GB" sz="2800" spc="-5">
                <a:solidFill>
                  <a:srgbClr val="7030A0"/>
                </a:solidFill>
                <a:latin typeface="Century Gothic" panose="020B0502020202020204" pitchFamily="34" charset="0"/>
                <a:cs typeface="Calibri Light" panose="020F0302020204030204" pitchFamily="34" charset="0"/>
              </a:rPr>
              <a:t> </a:t>
            </a:r>
            <a:r>
              <a:rPr lang="en-GB" sz="2800">
                <a:solidFill>
                  <a:srgbClr val="7030A0"/>
                </a:solidFill>
                <a:latin typeface="Century Gothic" panose="020B0502020202020204" pitchFamily="34" charset="0"/>
                <a:cs typeface="Calibri Light" panose="020F0302020204030204" pitchFamily="34" charset="0"/>
              </a:rPr>
              <a:t>and</a:t>
            </a:r>
            <a:r>
              <a:rPr lang="en-GB" sz="2800" spc="-5">
                <a:solidFill>
                  <a:srgbClr val="7030A0"/>
                </a:solidFill>
                <a:latin typeface="Century Gothic" panose="020B0502020202020204" pitchFamily="34" charset="0"/>
                <a:cs typeface="Calibri Light" panose="020F0302020204030204" pitchFamily="34" charset="0"/>
              </a:rPr>
              <a:t> </a:t>
            </a:r>
            <a:r>
              <a:rPr lang="en-GB" sz="2800" spc="-10">
                <a:solidFill>
                  <a:srgbClr val="7030A0"/>
                </a:solidFill>
                <a:latin typeface="Century Gothic" panose="020B0502020202020204" pitchFamily="34" charset="0"/>
                <a:cs typeface="Calibri Light" panose="020F0302020204030204" pitchFamily="34" charset="0"/>
              </a:rPr>
              <a:t>Screening</a:t>
            </a:r>
            <a:endParaRPr lang="en-US" sz="2800" kern="0">
              <a:solidFill>
                <a:srgbClr val="7030A0"/>
              </a:solidFill>
              <a:latin typeface="Century Gothic" panose="020B0502020202020204" pitchFamily="34" charset="0"/>
              <a:cs typeface="Calibri Light" panose="020F03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object 4"/>
          <p:cNvGraphicFramePr>
            <a:graphicFrameLocks noGrp="1"/>
          </p:cNvGraphicFramePr>
          <p:nvPr/>
        </p:nvGraphicFramePr>
        <p:xfrm>
          <a:off x="1804987" y="861984"/>
          <a:ext cx="8496300" cy="5565231"/>
        </p:xfrm>
        <a:graphic>
          <a:graphicData uri="http://schemas.openxmlformats.org/drawingml/2006/table">
            <a:tbl>
              <a:tblPr firstRow="1" bandRow="1">
                <a:tableStyleId>{5C22544A-7EE6-4342-B048-85BDC9FD1C3A}</a:tableStyleId>
              </a:tblPr>
              <a:tblGrid>
                <a:gridCol w="1670050">
                  <a:extLst>
                    <a:ext uri="{9D8B030D-6E8A-4147-A177-3AD203B41FA5}">
                      <a16:colId xmlns:a16="http://schemas.microsoft.com/office/drawing/2014/main" val="20000"/>
                    </a:ext>
                  </a:extLst>
                </a:gridCol>
                <a:gridCol w="6826250">
                  <a:extLst>
                    <a:ext uri="{9D8B030D-6E8A-4147-A177-3AD203B41FA5}">
                      <a16:colId xmlns:a16="http://schemas.microsoft.com/office/drawing/2014/main" val="20001"/>
                    </a:ext>
                  </a:extLst>
                </a:gridCol>
              </a:tblGrid>
              <a:tr h="290239">
                <a:tc>
                  <a:txBody>
                    <a:bodyPr/>
                    <a:lstStyle/>
                    <a:p>
                      <a:pPr marL="91440">
                        <a:lnSpc>
                          <a:spcPct val="100000"/>
                        </a:lnSpc>
                        <a:spcBef>
                          <a:spcPts val="295"/>
                        </a:spcBef>
                      </a:pPr>
                      <a:r>
                        <a:rPr sz="1400" b="1" spc="-5">
                          <a:solidFill>
                            <a:srgbClr val="FFFFFF"/>
                          </a:solidFill>
                        </a:rPr>
                        <a:t>Project</a:t>
                      </a:r>
                      <a:r>
                        <a:rPr lang="en-GB" sz="1400" b="1" spc="-5">
                          <a:solidFill>
                            <a:srgbClr val="FFFFFF"/>
                          </a:solidFill>
                        </a:rPr>
                        <a:t> name</a:t>
                      </a:r>
                      <a:endParaRPr sz="1400">
                        <a:latin typeface="Calibri"/>
                        <a:cs typeface="Calibri"/>
                      </a:endParaRPr>
                    </a:p>
                  </a:txBody>
                  <a:tcPr marL="0" marR="0" marT="37465" marB="0"/>
                </a:tc>
                <a:tc>
                  <a:txBody>
                    <a:bodyPr/>
                    <a:lstStyle/>
                    <a:p>
                      <a:pPr marL="91440">
                        <a:lnSpc>
                          <a:spcPct val="100000"/>
                        </a:lnSpc>
                        <a:spcBef>
                          <a:spcPts val="295"/>
                        </a:spcBef>
                      </a:pPr>
                      <a:r>
                        <a:rPr sz="1400" b="1" spc="-5">
                          <a:solidFill>
                            <a:srgbClr val="FFFFFF"/>
                          </a:solidFill>
                        </a:rPr>
                        <a:t>Brief</a:t>
                      </a:r>
                      <a:r>
                        <a:rPr sz="1400" b="1" spc="-45">
                          <a:solidFill>
                            <a:srgbClr val="FFFFFF"/>
                          </a:solidFill>
                        </a:rPr>
                        <a:t> </a:t>
                      </a:r>
                      <a:r>
                        <a:rPr sz="1400" b="1" spc="-5">
                          <a:solidFill>
                            <a:srgbClr val="FFFFFF"/>
                          </a:solidFill>
                        </a:rPr>
                        <a:t>description</a:t>
                      </a:r>
                      <a:endParaRPr sz="1400">
                        <a:latin typeface="Calibri"/>
                        <a:cs typeface="Calibri"/>
                      </a:endParaRPr>
                    </a:p>
                  </a:txBody>
                  <a:tcPr marL="0" marR="0" marT="37465" marB="0"/>
                </a:tc>
                <a:extLst>
                  <a:ext uri="{0D108BD9-81ED-4DB2-BD59-A6C34878D82A}">
                    <a16:rowId xmlns:a16="http://schemas.microsoft.com/office/drawing/2014/main" val="10000"/>
                  </a:ext>
                </a:extLst>
              </a:tr>
              <a:tr h="720820">
                <a:tc>
                  <a:txBody>
                    <a:bodyPr/>
                    <a:lstStyle/>
                    <a:p>
                      <a:pPr marL="35560" marR="430530">
                        <a:lnSpc>
                          <a:spcPct val="100000"/>
                        </a:lnSpc>
                        <a:spcBef>
                          <a:spcPts val="225"/>
                        </a:spcBef>
                      </a:pPr>
                      <a:r>
                        <a:rPr sz="1300" spc="-5"/>
                        <a:t>NCL</a:t>
                      </a:r>
                      <a:r>
                        <a:rPr sz="1300" spc="-45"/>
                        <a:t> </a:t>
                      </a:r>
                      <a:r>
                        <a:rPr sz="1300" spc="-5"/>
                        <a:t>communications </a:t>
                      </a:r>
                      <a:r>
                        <a:rPr sz="1300" spc="-235"/>
                        <a:t> </a:t>
                      </a:r>
                      <a:r>
                        <a:rPr sz="1300"/>
                        <a:t>campaign</a:t>
                      </a:r>
                      <a:endParaRPr sz="1300">
                        <a:latin typeface="Calibri"/>
                        <a:cs typeface="Calibri"/>
                      </a:endParaRPr>
                    </a:p>
                  </a:txBody>
                  <a:tcPr marL="0" marR="0" marT="28575" marB="0"/>
                </a:tc>
                <a:tc>
                  <a:txBody>
                    <a:bodyPr/>
                    <a:lstStyle/>
                    <a:p>
                      <a:pPr marL="36195" marR="492759">
                        <a:lnSpc>
                          <a:spcPct val="100000"/>
                        </a:lnSpc>
                        <a:spcBef>
                          <a:spcPts val="225"/>
                        </a:spcBef>
                      </a:pPr>
                      <a:r>
                        <a:rPr sz="1300" spc="-5"/>
                        <a:t>Building</a:t>
                      </a:r>
                      <a:r>
                        <a:rPr sz="1300" spc="-10"/>
                        <a:t> </a:t>
                      </a:r>
                      <a:r>
                        <a:rPr sz="1300"/>
                        <a:t>on</a:t>
                      </a:r>
                      <a:r>
                        <a:rPr sz="1300" spc="-20"/>
                        <a:t> </a:t>
                      </a:r>
                      <a:r>
                        <a:rPr sz="1300"/>
                        <a:t>the</a:t>
                      </a:r>
                      <a:r>
                        <a:rPr sz="1300" spc="-5"/>
                        <a:t> </a:t>
                      </a:r>
                      <a:r>
                        <a:rPr sz="1300"/>
                        <a:t>national</a:t>
                      </a:r>
                      <a:r>
                        <a:rPr sz="1300" spc="-40"/>
                        <a:t> </a:t>
                      </a:r>
                      <a:r>
                        <a:rPr sz="1300" spc="-5"/>
                        <a:t>Clear</a:t>
                      </a:r>
                      <a:r>
                        <a:rPr sz="1300" spc="10"/>
                        <a:t> </a:t>
                      </a:r>
                      <a:r>
                        <a:rPr sz="1300"/>
                        <a:t>on</a:t>
                      </a:r>
                      <a:r>
                        <a:rPr sz="1300" spc="-20"/>
                        <a:t> </a:t>
                      </a:r>
                      <a:r>
                        <a:rPr sz="1300" spc="-5"/>
                        <a:t>Cancer</a:t>
                      </a:r>
                      <a:r>
                        <a:rPr sz="1300" spc="5"/>
                        <a:t> </a:t>
                      </a:r>
                      <a:r>
                        <a:rPr sz="1300"/>
                        <a:t>campaign,</a:t>
                      </a:r>
                      <a:r>
                        <a:rPr sz="1300" spc="-30"/>
                        <a:t> </a:t>
                      </a:r>
                      <a:r>
                        <a:rPr sz="1300"/>
                        <a:t>this</a:t>
                      </a:r>
                      <a:r>
                        <a:rPr sz="1300" spc="-20"/>
                        <a:t> </a:t>
                      </a:r>
                      <a:r>
                        <a:rPr sz="1300" spc="-5"/>
                        <a:t>features</a:t>
                      </a:r>
                      <a:r>
                        <a:rPr sz="1300" spc="-20"/>
                        <a:t> </a:t>
                      </a:r>
                      <a:r>
                        <a:rPr sz="1300"/>
                        <a:t>local</a:t>
                      </a:r>
                      <a:r>
                        <a:rPr sz="1300" spc="-25"/>
                        <a:t> </a:t>
                      </a:r>
                      <a:r>
                        <a:rPr sz="1300" spc="-5" err="1"/>
                        <a:t>HCPs</a:t>
                      </a:r>
                      <a:r>
                        <a:rPr sz="1300" spc="-20"/>
                        <a:t> </a:t>
                      </a:r>
                      <a:r>
                        <a:rPr sz="1300"/>
                        <a:t>and</a:t>
                      </a:r>
                      <a:r>
                        <a:rPr sz="1300" spc="5"/>
                        <a:t> </a:t>
                      </a:r>
                      <a:r>
                        <a:rPr sz="1300" spc="-5"/>
                        <a:t>patients</a:t>
                      </a:r>
                      <a:r>
                        <a:rPr sz="1300" spc="-50"/>
                        <a:t> </a:t>
                      </a:r>
                      <a:r>
                        <a:rPr sz="1300"/>
                        <a:t>in all</a:t>
                      </a:r>
                      <a:r>
                        <a:rPr sz="1300" spc="-5"/>
                        <a:t> </a:t>
                      </a:r>
                      <a:r>
                        <a:rPr sz="1300"/>
                        <a:t>materials.</a:t>
                      </a:r>
                      <a:r>
                        <a:rPr sz="1300" spc="-35"/>
                        <a:t> </a:t>
                      </a:r>
                      <a:r>
                        <a:rPr sz="1300"/>
                        <a:t>1</a:t>
                      </a:r>
                      <a:r>
                        <a:rPr lang="en-GB" sz="1300"/>
                        <a:t>0</a:t>
                      </a:r>
                      <a:r>
                        <a:rPr sz="1300" spc="-5"/>
                        <a:t> VCS </a:t>
                      </a:r>
                      <a:r>
                        <a:rPr sz="1300" spc="-229"/>
                        <a:t> </a:t>
                      </a:r>
                      <a:r>
                        <a:rPr sz="1300" spc="-5" err="1"/>
                        <a:t>organisations</a:t>
                      </a:r>
                      <a:r>
                        <a:rPr sz="1300" spc="-35"/>
                        <a:t> </a:t>
                      </a:r>
                      <a:r>
                        <a:rPr sz="1300"/>
                        <a:t>will</a:t>
                      </a:r>
                      <a:r>
                        <a:rPr sz="1300" spc="-15"/>
                        <a:t> </a:t>
                      </a:r>
                      <a:r>
                        <a:rPr sz="1300"/>
                        <a:t>continue</a:t>
                      </a:r>
                      <a:r>
                        <a:rPr sz="1300" spc="-30"/>
                        <a:t> </a:t>
                      </a:r>
                      <a:r>
                        <a:rPr sz="1300"/>
                        <a:t>to</a:t>
                      </a:r>
                      <a:r>
                        <a:rPr sz="1300" spc="-15"/>
                        <a:t> </a:t>
                      </a:r>
                      <a:r>
                        <a:rPr sz="1300"/>
                        <a:t>deliver</a:t>
                      </a:r>
                      <a:r>
                        <a:rPr sz="1300" spc="-10"/>
                        <a:t> </a:t>
                      </a:r>
                      <a:r>
                        <a:rPr sz="1300"/>
                        <a:t>campaign</a:t>
                      </a:r>
                      <a:r>
                        <a:rPr sz="1300" spc="-40"/>
                        <a:t> </a:t>
                      </a:r>
                      <a:r>
                        <a:rPr sz="1300" spc="-5"/>
                        <a:t>activities</a:t>
                      </a:r>
                      <a:r>
                        <a:rPr sz="1300" spc="-35"/>
                        <a:t> </a:t>
                      </a:r>
                      <a:r>
                        <a:rPr sz="1300"/>
                        <a:t>via</a:t>
                      </a:r>
                      <a:r>
                        <a:rPr sz="1300" spc="-15"/>
                        <a:t> </a:t>
                      </a:r>
                      <a:r>
                        <a:rPr sz="1300"/>
                        <a:t>multiple</a:t>
                      </a:r>
                      <a:r>
                        <a:rPr sz="1300" spc="-30"/>
                        <a:t> </a:t>
                      </a:r>
                      <a:r>
                        <a:rPr sz="1300"/>
                        <a:t>media</a:t>
                      </a:r>
                      <a:r>
                        <a:rPr sz="1300" spc="-25"/>
                        <a:t> </a:t>
                      </a:r>
                      <a:r>
                        <a:rPr sz="1300"/>
                        <a:t>channels.</a:t>
                      </a:r>
                      <a:endParaRPr sz="1300">
                        <a:latin typeface="Calibri"/>
                        <a:cs typeface="Calibri"/>
                      </a:endParaRPr>
                    </a:p>
                  </a:txBody>
                  <a:tcPr marL="0" marR="0" marT="28575" marB="0"/>
                </a:tc>
                <a:extLst>
                  <a:ext uri="{0D108BD9-81ED-4DB2-BD59-A6C34878D82A}">
                    <a16:rowId xmlns:a16="http://schemas.microsoft.com/office/drawing/2014/main" val="10008"/>
                  </a:ext>
                </a:extLst>
              </a:tr>
              <a:tr h="950072">
                <a:tc>
                  <a:txBody>
                    <a:bodyPr/>
                    <a:lstStyle/>
                    <a:p>
                      <a:pPr marL="35560" marR="41275">
                        <a:lnSpc>
                          <a:spcPct val="100000"/>
                        </a:lnSpc>
                        <a:spcBef>
                          <a:spcPts val="225"/>
                        </a:spcBef>
                      </a:pPr>
                      <a:r>
                        <a:rPr sz="1300"/>
                        <a:t>Breast</a:t>
                      </a:r>
                      <a:r>
                        <a:rPr sz="1300" spc="-30"/>
                        <a:t> </a:t>
                      </a:r>
                      <a:r>
                        <a:rPr sz="1300" spc="-5"/>
                        <a:t>screening</a:t>
                      </a:r>
                      <a:r>
                        <a:rPr sz="1300" spc="-25"/>
                        <a:t> </a:t>
                      </a:r>
                      <a:r>
                        <a:rPr lang="en-GB" sz="1300"/>
                        <a:t>–</a:t>
                      </a:r>
                      <a:r>
                        <a:rPr sz="1300" spc="-10"/>
                        <a:t> </a:t>
                      </a:r>
                      <a:r>
                        <a:rPr sz="1300" spc="-5"/>
                        <a:t>Language</a:t>
                      </a:r>
                      <a:r>
                        <a:rPr lang="en-GB" sz="1300" spc="-5"/>
                        <a:t> </a:t>
                      </a:r>
                      <a:r>
                        <a:rPr sz="1300" spc="-229"/>
                        <a:t> </a:t>
                      </a:r>
                      <a:r>
                        <a:rPr sz="1300" spc="-5"/>
                        <a:t>support</a:t>
                      </a:r>
                      <a:r>
                        <a:rPr sz="1300" spc="-45"/>
                        <a:t> </a:t>
                      </a:r>
                      <a:r>
                        <a:rPr sz="1300"/>
                        <a:t>at</a:t>
                      </a:r>
                      <a:r>
                        <a:rPr sz="1300" spc="-20"/>
                        <a:t> </a:t>
                      </a:r>
                      <a:r>
                        <a:rPr sz="1300"/>
                        <a:t>appointments</a:t>
                      </a:r>
                      <a:endParaRPr sz="1300">
                        <a:latin typeface="Calibri"/>
                        <a:cs typeface="Calibri"/>
                      </a:endParaRPr>
                    </a:p>
                  </a:txBody>
                  <a:tcPr marL="0" marR="0" marT="28575" marB="0"/>
                </a:tc>
                <a:tc>
                  <a:txBody>
                    <a:bodyPr/>
                    <a:lstStyle/>
                    <a:p>
                      <a:pPr marL="36195" marR="306705">
                        <a:lnSpc>
                          <a:spcPct val="100000"/>
                        </a:lnSpc>
                        <a:spcBef>
                          <a:spcPts val="225"/>
                        </a:spcBef>
                      </a:pPr>
                      <a:r>
                        <a:rPr sz="1300" spc="-5"/>
                        <a:t>Language support for </a:t>
                      </a:r>
                      <a:r>
                        <a:rPr sz="1300"/>
                        <a:t>women will </a:t>
                      </a:r>
                      <a:r>
                        <a:rPr sz="1300" spc="-5"/>
                        <a:t>be streamlined, by </a:t>
                      </a:r>
                      <a:r>
                        <a:rPr sz="1300"/>
                        <a:t>providing tablets at the </a:t>
                      </a:r>
                      <a:r>
                        <a:rPr sz="1300" spc="-5"/>
                        <a:t>screening sites </a:t>
                      </a:r>
                      <a:r>
                        <a:rPr sz="1300"/>
                        <a:t>with </a:t>
                      </a:r>
                      <a:r>
                        <a:rPr sz="1300" spc="-5"/>
                        <a:t>translation </a:t>
                      </a:r>
                      <a:r>
                        <a:rPr sz="1300"/>
                        <a:t> </a:t>
                      </a:r>
                      <a:r>
                        <a:rPr sz="1300" spc="-5"/>
                        <a:t>applications pre-installed. The applications </a:t>
                      </a:r>
                      <a:r>
                        <a:rPr sz="1300"/>
                        <a:t>will </a:t>
                      </a:r>
                      <a:r>
                        <a:rPr sz="1300" spc="-5"/>
                        <a:t>be </a:t>
                      </a:r>
                      <a:r>
                        <a:rPr sz="1300"/>
                        <a:t>able to </a:t>
                      </a:r>
                      <a:r>
                        <a:rPr sz="1300" spc="-5"/>
                        <a:t>support </a:t>
                      </a:r>
                      <a:r>
                        <a:rPr sz="1300"/>
                        <a:t>over 100 </a:t>
                      </a:r>
                      <a:r>
                        <a:rPr sz="1300" spc="-5"/>
                        <a:t>languages </a:t>
                      </a:r>
                      <a:r>
                        <a:rPr sz="1300"/>
                        <a:t>and </a:t>
                      </a:r>
                      <a:r>
                        <a:rPr sz="1300" err="1"/>
                        <a:t>BSL</a:t>
                      </a:r>
                      <a:r>
                        <a:rPr sz="1300"/>
                        <a:t>. It will also have the </a:t>
                      </a:r>
                      <a:r>
                        <a:rPr sz="1300" spc="-235"/>
                        <a:t> </a:t>
                      </a:r>
                      <a:r>
                        <a:rPr sz="1300" spc="-5"/>
                        <a:t>functionality</a:t>
                      </a:r>
                      <a:r>
                        <a:rPr sz="1300" spc="-45"/>
                        <a:t> </a:t>
                      </a:r>
                      <a:r>
                        <a:rPr sz="1300"/>
                        <a:t>to</a:t>
                      </a:r>
                      <a:r>
                        <a:rPr sz="1300" spc="-15"/>
                        <a:t> </a:t>
                      </a:r>
                      <a:r>
                        <a:rPr sz="1300"/>
                        <a:t>read</a:t>
                      </a:r>
                      <a:r>
                        <a:rPr sz="1300" spc="-5"/>
                        <a:t> </a:t>
                      </a:r>
                      <a:r>
                        <a:rPr sz="1300"/>
                        <a:t>out</a:t>
                      </a:r>
                      <a:r>
                        <a:rPr sz="1300" spc="-20"/>
                        <a:t> </a:t>
                      </a:r>
                      <a:r>
                        <a:rPr sz="1300"/>
                        <a:t>text</a:t>
                      </a:r>
                      <a:r>
                        <a:rPr sz="1300" spc="-20"/>
                        <a:t> </a:t>
                      </a:r>
                      <a:r>
                        <a:rPr sz="1300"/>
                        <a:t>that</a:t>
                      </a:r>
                      <a:r>
                        <a:rPr sz="1300" spc="-25"/>
                        <a:t> </a:t>
                      </a:r>
                      <a:r>
                        <a:rPr sz="1300"/>
                        <a:t>is</a:t>
                      </a:r>
                      <a:r>
                        <a:rPr sz="1300" spc="-10"/>
                        <a:t> </a:t>
                      </a:r>
                      <a:r>
                        <a:rPr sz="1300"/>
                        <a:t>typed</a:t>
                      </a:r>
                      <a:r>
                        <a:rPr sz="1300" spc="-25"/>
                        <a:t> </a:t>
                      </a:r>
                      <a:r>
                        <a:rPr sz="1300"/>
                        <a:t>into</a:t>
                      </a:r>
                      <a:r>
                        <a:rPr sz="1300" spc="-15"/>
                        <a:t> </a:t>
                      </a:r>
                      <a:r>
                        <a:rPr sz="1300"/>
                        <a:t>the</a:t>
                      </a:r>
                      <a:r>
                        <a:rPr sz="1300" spc="-10"/>
                        <a:t> </a:t>
                      </a:r>
                      <a:r>
                        <a:rPr sz="1300"/>
                        <a:t>tablet.</a:t>
                      </a:r>
                      <a:endParaRPr sz="1300">
                        <a:latin typeface="Calibri"/>
                        <a:cs typeface="Calibri"/>
                      </a:endParaRPr>
                    </a:p>
                  </a:txBody>
                  <a:tcPr marL="0" marR="0" marT="28575" marB="0"/>
                </a:tc>
                <a:extLst>
                  <a:ext uri="{0D108BD9-81ED-4DB2-BD59-A6C34878D82A}">
                    <a16:rowId xmlns:a16="http://schemas.microsoft.com/office/drawing/2014/main" val="10009"/>
                  </a:ext>
                </a:extLst>
              </a:tr>
              <a:tr h="720820">
                <a:tc>
                  <a:txBody>
                    <a:bodyPr/>
                    <a:lstStyle/>
                    <a:p>
                      <a:pPr marL="35560" marR="161290">
                        <a:lnSpc>
                          <a:spcPct val="100000"/>
                        </a:lnSpc>
                        <a:spcBef>
                          <a:spcPts val="225"/>
                        </a:spcBef>
                      </a:pPr>
                      <a:r>
                        <a:rPr sz="1300"/>
                        <a:t>Breast</a:t>
                      </a:r>
                      <a:r>
                        <a:rPr sz="1300" spc="-40"/>
                        <a:t> </a:t>
                      </a:r>
                      <a:r>
                        <a:rPr sz="1300" spc="-5"/>
                        <a:t>screening</a:t>
                      </a:r>
                      <a:r>
                        <a:rPr sz="1300" spc="-35"/>
                        <a:t> </a:t>
                      </a:r>
                      <a:r>
                        <a:rPr sz="1300"/>
                        <a:t>–</a:t>
                      </a:r>
                      <a:r>
                        <a:rPr sz="1300" spc="-10"/>
                        <a:t> </a:t>
                      </a:r>
                      <a:r>
                        <a:rPr sz="1300"/>
                        <a:t>people </a:t>
                      </a:r>
                      <a:r>
                        <a:rPr sz="1300" spc="-235"/>
                        <a:t> </a:t>
                      </a:r>
                      <a:r>
                        <a:rPr sz="1300"/>
                        <a:t>with</a:t>
                      </a:r>
                      <a:r>
                        <a:rPr sz="1300" spc="-30"/>
                        <a:t> </a:t>
                      </a:r>
                      <a:r>
                        <a:rPr sz="1300"/>
                        <a:t>disabilities</a:t>
                      </a:r>
                      <a:endParaRPr sz="1300">
                        <a:latin typeface="Calibri"/>
                        <a:cs typeface="Calibri"/>
                      </a:endParaRPr>
                    </a:p>
                  </a:txBody>
                  <a:tcPr marL="0" marR="0" marT="28575" marB="0"/>
                </a:tc>
                <a:tc>
                  <a:txBody>
                    <a:bodyPr/>
                    <a:lstStyle/>
                    <a:p>
                      <a:pPr marL="36195" marR="182880">
                        <a:lnSpc>
                          <a:spcPct val="100000"/>
                        </a:lnSpc>
                        <a:spcBef>
                          <a:spcPts val="225"/>
                        </a:spcBef>
                      </a:pPr>
                      <a:r>
                        <a:rPr sz="1300" spc="-5"/>
                        <a:t>The screening</a:t>
                      </a:r>
                      <a:r>
                        <a:rPr sz="1300" spc="-20"/>
                        <a:t> </a:t>
                      </a:r>
                      <a:r>
                        <a:rPr sz="1300"/>
                        <a:t>services</a:t>
                      </a:r>
                      <a:r>
                        <a:rPr sz="1300" spc="-15"/>
                        <a:t> </a:t>
                      </a:r>
                      <a:r>
                        <a:rPr sz="1300"/>
                        <a:t>will</a:t>
                      </a:r>
                      <a:r>
                        <a:rPr sz="1300" spc="-10"/>
                        <a:t> </a:t>
                      </a:r>
                      <a:r>
                        <a:rPr sz="1300"/>
                        <a:t>work</a:t>
                      </a:r>
                      <a:r>
                        <a:rPr sz="1300" spc="-15"/>
                        <a:t> </a:t>
                      </a:r>
                      <a:r>
                        <a:rPr sz="1300"/>
                        <a:t>with</a:t>
                      </a:r>
                      <a:r>
                        <a:rPr sz="1300" spc="-5"/>
                        <a:t> </a:t>
                      </a:r>
                      <a:r>
                        <a:rPr sz="1300"/>
                        <a:t>primary</a:t>
                      </a:r>
                      <a:r>
                        <a:rPr sz="1300" spc="-10"/>
                        <a:t> </a:t>
                      </a:r>
                      <a:r>
                        <a:rPr sz="1300"/>
                        <a:t>care</a:t>
                      </a:r>
                      <a:r>
                        <a:rPr sz="1300" spc="5"/>
                        <a:t> </a:t>
                      </a:r>
                      <a:r>
                        <a:rPr sz="1300"/>
                        <a:t>to</a:t>
                      </a:r>
                      <a:r>
                        <a:rPr sz="1300" spc="-10"/>
                        <a:t> </a:t>
                      </a:r>
                      <a:r>
                        <a:rPr sz="1300"/>
                        <a:t>identify</a:t>
                      </a:r>
                      <a:r>
                        <a:rPr sz="1300" spc="-15"/>
                        <a:t> </a:t>
                      </a:r>
                      <a:r>
                        <a:rPr sz="1300"/>
                        <a:t>eligible</a:t>
                      </a:r>
                      <a:r>
                        <a:rPr sz="1300" spc="-15"/>
                        <a:t> </a:t>
                      </a:r>
                      <a:r>
                        <a:rPr sz="1300"/>
                        <a:t>patients</a:t>
                      </a:r>
                      <a:r>
                        <a:rPr sz="1300" spc="-30"/>
                        <a:t> </a:t>
                      </a:r>
                      <a:r>
                        <a:rPr sz="1300"/>
                        <a:t>on</a:t>
                      </a:r>
                      <a:r>
                        <a:rPr sz="1300" spc="-10"/>
                        <a:t> </a:t>
                      </a:r>
                      <a:r>
                        <a:rPr sz="1300"/>
                        <a:t>their</a:t>
                      </a:r>
                      <a:r>
                        <a:rPr sz="1300" spc="-5"/>
                        <a:t> registers</a:t>
                      </a:r>
                      <a:r>
                        <a:rPr sz="1300" spc="-30"/>
                        <a:t> </a:t>
                      </a:r>
                      <a:r>
                        <a:rPr sz="1300"/>
                        <a:t>that</a:t>
                      </a:r>
                      <a:r>
                        <a:rPr sz="1300" spc="-20"/>
                        <a:t> </a:t>
                      </a:r>
                      <a:r>
                        <a:rPr sz="1300"/>
                        <a:t>have</a:t>
                      </a:r>
                      <a:r>
                        <a:rPr sz="1300" spc="-5"/>
                        <a:t> </a:t>
                      </a:r>
                      <a:r>
                        <a:rPr sz="1300"/>
                        <a:t>a</a:t>
                      </a:r>
                      <a:r>
                        <a:rPr sz="1300" spc="5"/>
                        <a:t> </a:t>
                      </a:r>
                      <a:r>
                        <a:rPr sz="1300" spc="-5"/>
                        <a:t>disability </a:t>
                      </a:r>
                      <a:r>
                        <a:rPr sz="1300" spc="-229"/>
                        <a:t> </a:t>
                      </a:r>
                      <a:r>
                        <a:rPr sz="1300"/>
                        <a:t>and</a:t>
                      </a:r>
                      <a:r>
                        <a:rPr sz="1300" spc="-10"/>
                        <a:t> </a:t>
                      </a:r>
                      <a:r>
                        <a:rPr sz="1300"/>
                        <a:t>contact</a:t>
                      </a:r>
                      <a:r>
                        <a:rPr sz="1300" spc="-30"/>
                        <a:t> </a:t>
                      </a:r>
                      <a:r>
                        <a:rPr sz="1300"/>
                        <a:t>them</a:t>
                      </a:r>
                      <a:r>
                        <a:rPr sz="1300" spc="-5"/>
                        <a:t> </a:t>
                      </a:r>
                      <a:r>
                        <a:rPr sz="1300"/>
                        <a:t>and</a:t>
                      </a:r>
                      <a:r>
                        <a:rPr sz="1300" spc="-10"/>
                        <a:t> </a:t>
                      </a:r>
                      <a:r>
                        <a:rPr sz="1300"/>
                        <a:t>their</a:t>
                      </a:r>
                      <a:r>
                        <a:rPr sz="1300" spc="-5"/>
                        <a:t> </a:t>
                      </a:r>
                      <a:r>
                        <a:rPr sz="1300" err="1"/>
                        <a:t>carers</a:t>
                      </a:r>
                      <a:r>
                        <a:rPr sz="1300"/>
                        <a:t> to</a:t>
                      </a:r>
                      <a:r>
                        <a:rPr sz="1300" spc="-5"/>
                        <a:t> discuss</a:t>
                      </a:r>
                      <a:r>
                        <a:rPr sz="1300" spc="-15"/>
                        <a:t> </a:t>
                      </a:r>
                      <a:r>
                        <a:rPr sz="1300" spc="-5"/>
                        <a:t>participation</a:t>
                      </a:r>
                      <a:r>
                        <a:rPr sz="1300" spc="-45"/>
                        <a:t> </a:t>
                      </a:r>
                      <a:r>
                        <a:rPr sz="1300"/>
                        <a:t>in</a:t>
                      </a:r>
                      <a:r>
                        <a:rPr sz="1300" spc="5"/>
                        <a:t> </a:t>
                      </a:r>
                      <a:r>
                        <a:rPr sz="1300" spc="-5"/>
                        <a:t>screening,</a:t>
                      </a:r>
                      <a:r>
                        <a:rPr sz="1300" spc="-10"/>
                        <a:t> </a:t>
                      </a:r>
                      <a:r>
                        <a:rPr sz="1300" spc="-5"/>
                        <a:t>adjustments</a:t>
                      </a:r>
                      <a:r>
                        <a:rPr sz="1300" spc="-40"/>
                        <a:t> </a:t>
                      </a:r>
                      <a:r>
                        <a:rPr sz="1300"/>
                        <a:t>to</a:t>
                      </a:r>
                      <a:r>
                        <a:rPr sz="1300" spc="-5"/>
                        <a:t> </a:t>
                      </a:r>
                      <a:r>
                        <a:rPr sz="1300"/>
                        <a:t>make</a:t>
                      </a:r>
                      <a:r>
                        <a:rPr sz="1300" spc="-10"/>
                        <a:t> </a:t>
                      </a:r>
                      <a:r>
                        <a:rPr sz="1300"/>
                        <a:t>and</a:t>
                      </a:r>
                      <a:r>
                        <a:rPr sz="1300" spc="5"/>
                        <a:t> </a:t>
                      </a:r>
                      <a:r>
                        <a:rPr sz="1300" spc="-5"/>
                        <a:t>support</a:t>
                      </a:r>
                      <a:r>
                        <a:rPr sz="1300" spc="-30"/>
                        <a:t> </a:t>
                      </a:r>
                      <a:r>
                        <a:rPr sz="1300"/>
                        <a:t>required.</a:t>
                      </a:r>
                      <a:endParaRPr sz="1300">
                        <a:latin typeface="Calibri"/>
                        <a:cs typeface="Calibri"/>
                      </a:endParaRPr>
                    </a:p>
                  </a:txBody>
                  <a:tcPr marL="0" marR="0" marT="28575" marB="0"/>
                </a:tc>
                <a:extLst>
                  <a:ext uri="{0D108BD9-81ED-4DB2-BD59-A6C34878D82A}">
                    <a16:rowId xmlns:a16="http://schemas.microsoft.com/office/drawing/2014/main" val="10010"/>
                  </a:ext>
                </a:extLst>
              </a:tr>
              <a:tr h="720820">
                <a:tc>
                  <a:txBody>
                    <a:bodyPr/>
                    <a:lstStyle/>
                    <a:p>
                      <a:pPr marL="35560" marR="78740">
                        <a:lnSpc>
                          <a:spcPct val="100000"/>
                        </a:lnSpc>
                        <a:spcBef>
                          <a:spcPts val="225"/>
                        </a:spcBef>
                      </a:pPr>
                      <a:r>
                        <a:rPr sz="1300"/>
                        <a:t>Im</a:t>
                      </a:r>
                      <a:r>
                        <a:rPr sz="1300" spc="-5"/>
                        <a:t>p</a:t>
                      </a:r>
                      <a:r>
                        <a:rPr sz="1300"/>
                        <a:t>rovi</a:t>
                      </a:r>
                      <a:r>
                        <a:rPr sz="1300" spc="-5"/>
                        <a:t>n</a:t>
                      </a:r>
                      <a:r>
                        <a:rPr sz="1300"/>
                        <a:t>g</a:t>
                      </a:r>
                      <a:r>
                        <a:rPr sz="1300" spc="-40"/>
                        <a:t> </a:t>
                      </a:r>
                      <a:r>
                        <a:rPr sz="1300" spc="-5"/>
                        <a:t>scre</a:t>
                      </a:r>
                      <a:r>
                        <a:rPr sz="1300"/>
                        <a:t>e</a:t>
                      </a:r>
                      <a:r>
                        <a:rPr sz="1300" spc="-5"/>
                        <a:t>n</a:t>
                      </a:r>
                      <a:r>
                        <a:rPr sz="1300"/>
                        <a:t>i</a:t>
                      </a:r>
                      <a:r>
                        <a:rPr sz="1300" spc="-5"/>
                        <a:t>n</a:t>
                      </a:r>
                      <a:r>
                        <a:rPr sz="1300"/>
                        <a:t>g</a:t>
                      </a:r>
                      <a:r>
                        <a:rPr sz="1300" spc="-25"/>
                        <a:t> </a:t>
                      </a:r>
                      <a:r>
                        <a:rPr sz="1300"/>
                        <a:t>acce</a:t>
                      </a:r>
                      <a:r>
                        <a:rPr sz="1300" spc="-5"/>
                        <a:t>ss  for</a:t>
                      </a:r>
                      <a:r>
                        <a:rPr sz="1300" spc="-15"/>
                        <a:t> </a:t>
                      </a:r>
                      <a:r>
                        <a:rPr sz="1300"/>
                        <a:t>people</a:t>
                      </a:r>
                      <a:r>
                        <a:rPr sz="1300" spc="-25"/>
                        <a:t> </a:t>
                      </a:r>
                      <a:r>
                        <a:rPr sz="1300"/>
                        <a:t>with</a:t>
                      </a:r>
                      <a:r>
                        <a:rPr sz="1300" spc="-15"/>
                        <a:t> </a:t>
                      </a:r>
                      <a:r>
                        <a:rPr sz="1300"/>
                        <a:t>LD</a:t>
                      </a:r>
                      <a:endParaRPr sz="1300">
                        <a:latin typeface="Calibri"/>
                        <a:cs typeface="Calibri"/>
                      </a:endParaRPr>
                    </a:p>
                  </a:txBody>
                  <a:tcPr marL="0" marR="0" marT="28575" marB="0"/>
                </a:tc>
                <a:tc>
                  <a:txBody>
                    <a:bodyPr/>
                    <a:lstStyle/>
                    <a:p>
                      <a:pPr marL="36195" marR="75565">
                        <a:lnSpc>
                          <a:spcPct val="100000"/>
                        </a:lnSpc>
                        <a:spcBef>
                          <a:spcPts val="225"/>
                        </a:spcBef>
                      </a:pPr>
                      <a:r>
                        <a:rPr sz="1300" spc="-5"/>
                        <a:t>Training sessions </a:t>
                      </a:r>
                      <a:r>
                        <a:rPr sz="1300"/>
                        <a:t>aimed at </a:t>
                      </a:r>
                      <a:r>
                        <a:rPr sz="1300" spc="-5"/>
                        <a:t>raising </a:t>
                      </a:r>
                      <a:r>
                        <a:rPr sz="1300"/>
                        <a:t>awareness of the </a:t>
                      </a:r>
                      <a:r>
                        <a:rPr sz="1300" spc="-5"/>
                        <a:t>screening </a:t>
                      </a:r>
                      <a:r>
                        <a:rPr sz="1300" err="1"/>
                        <a:t>programmes</a:t>
                      </a:r>
                      <a:r>
                        <a:rPr sz="1300"/>
                        <a:t> </a:t>
                      </a:r>
                      <a:r>
                        <a:rPr sz="1300" spc="-5"/>
                        <a:t>importance </a:t>
                      </a:r>
                      <a:r>
                        <a:rPr sz="1300"/>
                        <a:t>of </a:t>
                      </a:r>
                      <a:r>
                        <a:rPr sz="1300" spc="-5"/>
                        <a:t>participation for </a:t>
                      </a:r>
                      <a:r>
                        <a:rPr sz="1300"/>
                        <a:t>people with </a:t>
                      </a:r>
                      <a:r>
                        <a:rPr sz="1300" spc="-235"/>
                        <a:t> </a:t>
                      </a:r>
                      <a:r>
                        <a:rPr sz="1300"/>
                        <a:t>LD</a:t>
                      </a:r>
                      <a:r>
                        <a:rPr sz="1300" spc="-5"/>
                        <a:t> </a:t>
                      </a:r>
                      <a:r>
                        <a:rPr sz="1300"/>
                        <a:t>and</a:t>
                      </a:r>
                      <a:r>
                        <a:rPr sz="1300" spc="-15"/>
                        <a:t> </a:t>
                      </a:r>
                      <a:r>
                        <a:rPr sz="1300" spc="-5"/>
                        <a:t>adjustments</a:t>
                      </a:r>
                      <a:r>
                        <a:rPr sz="1300" spc="-45"/>
                        <a:t> </a:t>
                      </a:r>
                      <a:r>
                        <a:rPr sz="1300"/>
                        <a:t>that</a:t>
                      </a:r>
                      <a:r>
                        <a:rPr sz="1300" spc="-20"/>
                        <a:t> </a:t>
                      </a:r>
                      <a:r>
                        <a:rPr sz="1300"/>
                        <a:t>can</a:t>
                      </a:r>
                      <a:r>
                        <a:rPr sz="1300" spc="-15"/>
                        <a:t> </a:t>
                      </a:r>
                      <a:r>
                        <a:rPr sz="1300" spc="-5"/>
                        <a:t>be</a:t>
                      </a:r>
                      <a:r>
                        <a:rPr sz="1300" spc="5"/>
                        <a:t> </a:t>
                      </a:r>
                      <a:r>
                        <a:rPr sz="1300"/>
                        <a:t>made.</a:t>
                      </a:r>
                      <a:r>
                        <a:rPr sz="1300" spc="-15"/>
                        <a:t> </a:t>
                      </a:r>
                      <a:r>
                        <a:rPr sz="1300" spc="-5"/>
                        <a:t>Sessions</a:t>
                      </a:r>
                      <a:r>
                        <a:rPr sz="1300" spc="-45"/>
                        <a:t> </a:t>
                      </a:r>
                      <a:r>
                        <a:rPr sz="1300"/>
                        <a:t>are aimed</a:t>
                      </a:r>
                      <a:r>
                        <a:rPr sz="1300" spc="-20"/>
                        <a:t> </a:t>
                      </a:r>
                      <a:r>
                        <a:rPr sz="1300"/>
                        <a:t>at</a:t>
                      </a:r>
                      <a:r>
                        <a:rPr sz="1300" spc="-10"/>
                        <a:t> </a:t>
                      </a:r>
                      <a:r>
                        <a:rPr sz="1300"/>
                        <a:t>health</a:t>
                      </a:r>
                      <a:r>
                        <a:rPr sz="1300" spc="-25"/>
                        <a:t> </a:t>
                      </a:r>
                      <a:r>
                        <a:rPr sz="1300"/>
                        <a:t>and care</a:t>
                      </a:r>
                      <a:r>
                        <a:rPr sz="1300" spc="-10"/>
                        <a:t> </a:t>
                      </a:r>
                      <a:r>
                        <a:rPr sz="1300"/>
                        <a:t>providers</a:t>
                      </a:r>
                      <a:r>
                        <a:rPr sz="1300" spc="-20"/>
                        <a:t> </a:t>
                      </a:r>
                      <a:r>
                        <a:rPr sz="1300"/>
                        <a:t>and</a:t>
                      </a:r>
                      <a:r>
                        <a:rPr sz="1300" spc="-10"/>
                        <a:t> </a:t>
                      </a:r>
                      <a:r>
                        <a:rPr sz="1300" spc="-5"/>
                        <a:t>family</a:t>
                      </a:r>
                      <a:r>
                        <a:rPr sz="1300" spc="-20"/>
                        <a:t> </a:t>
                      </a:r>
                      <a:r>
                        <a:rPr sz="1300" err="1"/>
                        <a:t>carers</a:t>
                      </a:r>
                      <a:r>
                        <a:rPr sz="1300"/>
                        <a:t>.</a:t>
                      </a:r>
                      <a:endParaRPr sz="1300">
                        <a:latin typeface="Calibri"/>
                        <a:cs typeface="Calibri"/>
                      </a:endParaRPr>
                    </a:p>
                  </a:txBody>
                  <a:tcPr marL="0" marR="0" marT="28575" marB="0"/>
                </a:tc>
                <a:extLst>
                  <a:ext uri="{0D108BD9-81ED-4DB2-BD59-A6C34878D82A}">
                    <a16:rowId xmlns:a16="http://schemas.microsoft.com/office/drawing/2014/main" val="10011"/>
                  </a:ext>
                </a:extLst>
              </a:tr>
              <a:tr h="720820">
                <a:tc>
                  <a:txBody>
                    <a:bodyPr/>
                    <a:lstStyle/>
                    <a:p>
                      <a:pPr marL="35560" marR="78740">
                        <a:lnSpc>
                          <a:spcPct val="100000"/>
                        </a:lnSpc>
                        <a:spcBef>
                          <a:spcPts val="225"/>
                        </a:spcBef>
                      </a:pPr>
                      <a:r>
                        <a:rPr lang="en-GB" sz="1300">
                          <a:latin typeface="Calibri"/>
                          <a:cs typeface="Calibri"/>
                        </a:rPr>
                        <a:t>NCL Targeted Lung Health Checks programme</a:t>
                      </a:r>
                      <a:endParaRPr sz="1300">
                        <a:latin typeface="Calibri"/>
                        <a:cs typeface="Calibri"/>
                      </a:endParaRPr>
                    </a:p>
                  </a:txBody>
                  <a:tcPr marL="0" marR="0" marT="28575" marB="0"/>
                </a:tc>
                <a:tc>
                  <a:txBody>
                    <a:bodyPr/>
                    <a:lstStyle/>
                    <a:p>
                      <a:pPr marL="36195" marR="75565" lvl="0" indent="0" defTabSz="914400" eaLnBrk="1" fontAlgn="auto" latinLnBrk="0" hangingPunct="1">
                        <a:lnSpc>
                          <a:spcPct val="100000"/>
                        </a:lnSpc>
                        <a:spcBef>
                          <a:spcPts val="225"/>
                        </a:spcBef>
                        <a:spcAft>
                          <a:spcPts val="0"/>
                        </a:spcAft>
                        <a:buClrTx/>
                        <a:buSzTx/>
                        <a:buFontTx/>
                        <a:buNone/>
                        <a:tabLst/>
                        <a:defRPr/>
                      </a:pPr>
                      <a:r>
                        <a:rPr lang="en-GB" sz="1300">
                          <a:latin typeface="+mn-lt"/>
                          <a:cs typeface="Calibri"/>
                        </a:rPr>
                        <a:t>Establish the Targeted Lung Health Checks programme in NCL to identify people at risk of lung cancer early and build required infrastructure for lung cancer screening at the end of the programme</a:t>
                      </a:r>
                      <a:r>
                        <a:rPr lang="en-GB" sz="1300">
                          <a:latin typeface="Calibri"/>
                          <a:cs typeface="Calibri"/>
                        </a:rPr>
                        <a:t>.</a:t>
                      </a:r>
                      <a:endParaRPr lang="en-GB" sz="1300">
                        <a:latin typeface="+mn-lt"/>
                        <a:cs typeface="Calibri"/>
                      </a:endParaRPr>
                    </a:p>
                  </a:txBody>
                  <a:tcPr marL="0" marR="0" marT="28575" marB="0"/>
                </a:tc>
                <a:extLst>
                  <a:ext uri="{0D108BD9-81ED-4DB2-BD59-A6C34878D82A}">
                    <a16:rowId xmlns:a16="http://schemas.microsoft.com/office/drawing/2014/main" val="3827943390"/>
                  </a:ext>
                </a:extLst>
              </a:tr>
              <a:tr h="720820">
                <a:tc>
                  <a:txBody>
                    <a:bodyPr/>
                    <a:lstStyle/>
                    <a:p>
                      <a:pPr marL="35560" marR="78740">
                        <a:lnSpc>
                          <a:spcPct val="100000"/>
                        </a:lnSpc>
                        <a:spcBef>
                          <a:spcPts val="225"/>
                        </a:spcBef>
                      </a:pPr>
                      <a:r>
                        <a:rPr lang="en-GB" sz="1300">
                          <a:latin typeface="Calibri"/>
                          <a:cs typeface="Calibri"/>
                        </a:rPr>
                        <a:t>Cancer community development project (Haringey &amp; Enfield)</a:t>
                      </a:r>
                      <a:endParaRPr sz="1300">
                        <a:latin typeface="Calibri"/>
                        <a:cs typeface="Calibri"/>
                      </a:endParaRPr>
                    </a:p>
                  </a:txBody>
                  <a:tcPr marL="0" marR="0" marT="28575" marB="0"/>
                </a:tc>
                <a:tc>
                  <a:txBody>
                    <a:bodyPr/>
                    <a:lstStyle/>
                    <a:p>
                      <a:pPr marL="36195" marR="75565">
                        <a:lnSpc>
                          <a:spcPct val="100000"/>
                        </a:lnSpc>
                        <a:spcBef>
                          <a:spcPts val="225"/>
                        </a:spcBef>
                      </a:pPr>
                      <a:r>
                        <a:rPr lang="en-GB" sz="1300">
                          <a:latin typeface="+mn-lt"/>
                          <a:cs typeface="Calibri"/>
                        </a:rPr>
                        <a:t>Use of community development approaches to reach out and engage communities, understand barriers to accessing screening services, build trust and co-design interventions with service providers, to support uptake in cancer screening and timely presentation. </a:t>
                      </a:r>
                      <a:endParaRPr sz="1300">
                        <a:latin typeface="Calibri"/>
                        <a:cs typeface="Calibri"/>
                      </a:endParaRPr>
                    </a:p>
                  </a:txBody>
                  <a:tcPr marL="0" marR="0" marT="28575" marB="0"/>
                </a:tc>
                <a:extLst>
                  <a:ext uri="{0D108BD9-81ED-4DB2-BD59-A6C34878D82A}">
                    <a16:rowId xmlns:a16="http://schemas.microsoft.com/office/drawing/2014/main" val="3779953148"/>
                  </a:ext>
                </a:extLst>
              </a:tr>
              <a:tr h="720820">
                <a:tc>
                  <a:txBody>
                    <a:bodyPr/>
                    <a:lstStyle/>
                    <a:p>
                      <a:pPr marL="35560" marR="78740">
                        <a:lnSpc>
                          <a:spcPct val="100000"/>
                        </a:lnSpc>
                        <a:spcBef>
                          <a:spcPts val="225"/>
                        </a:spcBef>
                      </a:pPr>
                      <a:r>
                        <a:rPr lang="en-GB" sz="1300">
                          <a:latin typeface="+mn-lt"/>
                          <a:cs typeface="Calibri"/>
                        </a:rPr>
                        <a:t>Cervical screening - training for non-clinical staff</a:t>
                      </a:r>
                      <a:endParaRPr sz="1300">
                        <a:latin typeface="Calibri"/>
                        <a:cs typeface="Calibri"/>
                      </a:endParaRPr>
                    </a:p>
                  </a:txBody>
                  <a:tcPr marL="0" marR="0" marT="28575" marB="0"/>
                </a:tc>
                <a:tc>
                  <a:txBody>
                    <a:bodyPr/>
                    <a:lstStyle/>
                    <a:p>
                      <a:pPr marL="36195" marR="75565">
                        <a:lnSpc>
                          <a:spcPct val="100000"/>
                        </a:lnSpc>
                        <a:spcBef>
                          <a:spcPts val="225"/>
                        </a:spcBef>
                      </a:pPr>
                      <a:r>
                        <a:rPr lang="en-GB" sz="1300">
                          <a:latin typeface="+mn-lt"/>
                          <a:cs typeface="Calibri"/>
                        </a:rPr>
                        <a:t>Raise awareness of cervical cancer, its symptoms and cervical screening to support non-clinical primary care staff to engage with patients and encourage screening attendance</a:t>
                      </a:r>
                      <a:endParaRPr sz="1300">
                        <a:latin typeface="Calibri"/>
                        <a:cs typeface="Calibri"/>
                      </a:endParaRPr>
                    </a:p>
                  </a:txBody>
                  <a:tcPr marL="0" marR="0" marT="28575" marB="0"/>
                </a:tc>
                <a:extLst>
                  <a:ext uri="{0D108BD9-81ED-4DB2-BD59-A6C34878D82A}">
                    <a16:rowId xmlns:a16="http://schemas.microsoft.com/office/drawing/2014/main" val="1826268713"/>
                  </a:ext>
                </a:extLst>
              </a:tr>
            </a:tbl>
          </a:graphicData>
        </a:graphic>
      </p:graphicFrame>
      <p:pic>
        <p:nvPicPr>
          <p:cNvPr id="7" name="Picture 6" descr="Logo&#10;&#10;Description automatically generated">
            <a:extLst>
              <a:ext uri="{FF2B5EF4-FFF2-40B4-BE49-F238E27FC236}">
                <a16:creationId xmlns:a16="http://schemas.microsoft.com/office/drawing/2014/main" id="{9953A21D-CA99-6BF9-071C-EBE65E01B66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23149" y="176430"/>
            <a:ext cx="1478138" cy="513724"/>
          </a:xfrm>
          <a:prstGeom prst="rect">
            <a:avLst/>
          </a:prstGeom>
        </p:spPr>
      </p:pic>
    </p:spTree>
    <p:extLst>
      <p:ext uri="{BB962C8B-B14F-4D97-AF65-F5344CB8AC3E}">
        <p14:creationId xmlns:p14="http://schemas.microsoft.com/office/powerpoint/2010/main" val="4258117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452C396C30DF749B54A2E7D530C1D3A" ma:contentTypeVersion="15" ma:contentTypeDescription="Create a new document." ma:contentTypeScope="" ma:versionID="09fa6e88d0a585759156c4fe3a194c3c">
  <xsd:schema xmlns:xsd="http://www.w3.org/2001/XMLSchema" xmlns:xs="http://www.w3.org/2001/XMLSchema" xmlns:p="http://schemas.microsoft.com/office/2006/metadata/properties" xmlns:ns2="e05232c8-7f27-41e4-82f7-338191aa9939" xmlns:ns3="052d9fd9-7794-4097-8c00-1d76246a6c1f" targetNamespace="http://schemas.microsoft.com/office/2006/metadata/properties" ma:root="true" ma:fieldsID="87ee27b0adc1bffc6e7e3c68be96427e" ns2:_="" ns3:_="">
    <xsd:import namespace="e05232c8-7f27-41e4-82f7-338191aa9939"/>
    <xsd:import namespace="052d9fd9-7794-4097-8c00-1d76246a6c1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Notes0" minOccurs="0"/>
                <xsd:element ref="ns2:MediaServiceDateTake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5232c8-7f27-41e4-82f7-338191aa99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Notes0" ma:index="18" nillable="true" ma:displayName="Notes" ma:internalName="Notes0">
      <xsd:simpleType>
        <xsd:restriction base="dms:Text">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7d70638-26ae-4c5e-b5ba-ce394b71df6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52d9fd9-7794-4097-8c00-1d76246a6c1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3f13056-7df1-458a-a56c-699a5a420f9a}" ma:internalName="TaxCatchAll" ma:showField="CatchAllData" ma:web="052d9fd9-7794-4097-8c00-1d76246a6c1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052d9fd9-7794-4097-8c00-1d76246a6c1f">
      <UserInfo>
        <DisplayName/>
        <AccountId xsi:nil="true"/>
        <AccountType/>
      </UserInfo>
    </SharedWithUsers>
    <lcf76f155ced4ddcb4097134ff3c332f xmlns="e05232c8-7f27-41e4-82f7-338191aa9939">
      <Terms xmlns="http://schemas.microsoft.com/office/infopath/2007/PartnerControls"/>
    </lcf76f155ced4ddcb4097134ff3c332f>
    <Notes0 xmlns="e05232c8-7f27-41e4-82f7-338191aa9939" xsi:nil="true"/>
    <TaxCatchAll xmlns="052d9fd9-7794-4097-8c00-1d76246a6c1f" xsi:nil="true"/>
  </documentManagement>
</p:properties>
</file>

<file path=customXml/itemProps1.xml><?xml version="1.0" encoding="utf-8"?>
<ds:datastoreItem xmlns:ds="http://schemas.openxmlformats.org/officeDocument/2006/customXml" ds:itemID="{14BA2582-FF4E-49BF-9516-275925FED5BE}">
  <ds:schemaRefs>
    <ds:schemaRef ds:uri="http://schemas.microsoft.com/sharepoint/v3/contenttype/forms"/>
  </ds:schemaRefs>
</ds:datastoreItem>
</file>

<file path=customXml/itemProps2.xml><?xml version="1.0" encoding="utf-8"?>
<ds:datastoreItem xmlns:ds="http://schemas.openxmlformats.org/officeDocument/2006/customXml" ds:itemID="{09002CB6-257B-40D3-901B-E84D2AEF0A3E}">
  <ds:schemaRefs>
    <ds:schemaRef ds:uri="052d9fd9-7794-4097-8c00-1d76246a6c1f"/>
    <ds:schemaRef ds:uri="e05232c8-7f27-41e4-82f7-338191aa993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7A6CBB0-20FC-49C2-B793-862B5436665E}">
  <ds:schemaRefs>
    <ds:schemaRef ds:uri="052d9fd9-7794-4097-8c00-1d76246a6c1f"/>
    <ds:schemaRef ds:uri="e05232c8-7f27-41e4-82f7-338191aa993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Office Theme</vt:lpstr>
      <vt:lpstr>Custom Design</vt:lpstr>
      <vt:lpstr>1_Office Theme</vt:lpstr>
      <vt:lpstr>PowerPoint Presentation</vt:lpstr>
      <vt:lpstr>Your EoI should focus on these key points</vt:lpstr>
      <vt:lpstr>NCL ICS standards for Population Health</vt:lpstr>
      <vt:lpstr>NCL cancer prevention, awareness screening strategy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Brodie</dc:creator>
  <cp:revision>1</cp:revision>
  <dcterms:created xsi:type="dcterms:W3CDTF">2021-06-18T08:53:34Z</dcterms:created>
  <dcterms:modified xsi:type="dcterms:W3CDTF">2023-04-12T11:37:16Z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0x0101000452C396C30DF749B54A2E7D530C1D3A</vt:lpwstr>
  </property>
  <property fmtid="{D5CDD505-2E9C-101B-9397-08002B2CF9AE}" pid="3" name="Order">
    <vt:r8>1360800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MediaServiceImageTags">
    <vt:lpwstr/>
  </property>
</Properties>
</file>